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2" r:id="rId6"/>
    <p:sldId id="260" r:id="rId7"/>
    <p:sldId id="265" r:id="rId8"/>
    <p:sldId id="266" r:id="rId9"/>
    <p:sldId id="267" r:id="rId10"/>
    <p:sldId id="268" r:id="rId11"/>
    <p:sldId id="282" r:id="rId12"/>
    <p:sldId id="278" r:id="rId13"/>
    <p:sldId id="279" r:id="rId14"/>
    <p:sldId id="280" r:id="rId15"/>
    <p:sldId id="281" r:id="rId16"/>
    <p:sldId id="270" r:id="rId17"/>
    <p:sldId id="284" r:id="rId18"/>
    <p:sldId id="285" r:id="rId19"/>
    <p:sldId id="286" r:id="rId20"/>
    <p:sldId id="287" r:id="rId21"/>
    <p:sldId id="288" r:id="rId22"/>
    <p:sldId id="289" r:id="rId23"/>
    <p:sldId id="277" r:id="rId24"/>
    <p:sldId id="275" r:id="rId25"/>
    <p:sldId id="290"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60000"/>
                    <a:lumOff val="40000"/>
                  </a:schemeClr>
                </a:solidFill>
              </a:defRPr>
            </a:lvl1pPr>
          </a:lstStyle>
          <a:p>
            <a:fld id="{DB78A697-9D75-4DE8-8C28-1296A6CF43C1}" type="datetimeFigureOut">
              <a:rPr lang="en-US" dirty="0"/>
              <a:t>2/25/2023</a:t>
            </a:fld>
            <a:endParaRPr lang="en-US" dirty="0"/>
          </a:p>
        </p:txBody>
      </p:sp>
      <p:sp>
        <p:nvSpPr>
          <p:cNvPr id="5" name="Footer Placeholder 4"/>
          <p:cNvSpPr>
            <a:spLocks noGrp="1"/>
          </p:cNvSpPr>
          <p:nvPr>
            <p:ph type="ftr" sz="quarter" idx="11"/>
          </p:nvPr>
        </p:nvSpPr>
        <p:spPr>
          <a:xfrm rot="21420000">
            <a:off x="9144" y="4882896"/>
            <a:ext cx="4050792" cy="1197864"/>
          </a:xfrm>
          <a:noFill/>
        </p:spPr>
        <p:txBody>
          <a:bodyPr wrap="square" rtlCol="0">
            <a:spAutoFit/>
          </a:bodyPr>
          <a:lstStyle>
            <a:lvl1pPr>
              <a:defRPr lang="en-US" sz="5400" dirty="0"/>
            </a:lvl1pPr>
          </a:lstStyle>
          <a:p>
            <a:pPr algn="r"/>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accent1">
              <a:lumMod val="60000"/>
              <a:lumOff val="40000"/>
              <a:alpha val="5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F3075A-B3CA-4308-8288-4AA3FDE33D80}" type="datetimeFigureOut">
              <a:rPr lang="en-US" dirty="0"/>
              <a:t>2/25/2023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C674B8D-FEEF-4ACC-AE11-BD533592BCDC}" type="datetimeFigureOut">
              <a:rPr lang="en-US" dirty="0"/>
              <a:t>2/25/2023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0326006-7E0B-4944-9FC8-8FFECA54B11C}" type="datetimeFigureOut">
              <a:rPr lang="en-US" dirty="0"/>
              <a:t>2/25/2023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B5A3413-B80B-4905-8668-7292F4C8B0D5}" type="datetimeFigureOut">
              <a:rPr lang="en-US" dirty="0"/>
              <a:t>2/25/2023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74019662-C6A4-45F9-A235-129F0C1DEF43}" type="datetimeFigureOut">
              <a:rPr lang="en-US" dirty="0"/>
              <a:t>2/25/2023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909BB764-976A-4040-BDCA-252C91CEE939}" type="datetimeFigureOut">
              <a:rPr lang="en-US" dirty="0"/>
              <a:t>2/25/2023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4FC935-CE77-4008-BAD9-6108F00BE393}" type="datetimeFigureOut">
              <a:rPr lang="en-US" dirty="0"/>
              <a:t>2/25/2023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C562D5-4244-4B26-B385-E71032EABECD}" type="datetimeFigureOut">
              <a:rPr lang="en-US" dirty="0"/>
              <a:t>2/25/2023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DBD967-1B7E-40AA-AAF7-BA98E0E039F7}" type="datetimeFigureOut">
              <a:rPr lang="en-US" dirty="0"/>
              <a:t>2/25/2023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9D1490F-3E6A-4544-9694-22B6007FE3C6}" type="datetimeFigureOut">
              <a:rPr lang="en-US" dirty="0"/>
              <a:t>2/25/2023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AAF9620-38BC-4982-922B-C904A70C41DD}" type="datetimeFigureOut">
              <a:rPr lang="en-US" dirty="0"/>
              <a:t>2/25/2023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956FC6-E80E-40CB-B83C-A6FFE3EF0BA6}" type="datetimeFigureOut">
              <a:rPr lang="en-US" dirty="0"/>
              <a:t>2/25/2023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FF863F-52DC-41B2-9D00-5A4E5632AC32}" type="datetimeFigureOut">
              <a:rPr lang="en-US" dirty="0"/>
              <a:t>2/25/2023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B55614-3909-43DC-A067-7F9842F8B81D}" type="datetimeFigureOut">
              <a:rPr lang="en-US" dirty="0"/>
              <a:t>2/25/2023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829323-6A73-409C-86A6-9EAF0F851121}" type="datetimeFigureOut">
              <a:rPr lang="en-US" dirty="0"/>
              <a:t>2/25/2023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E240176-F1D3-49EC-82F4-0915A3AC4184}" type="datetimeFigureOut">
              <a:rPr lang="en-US" dirty="0"/>
              <a:t>2/25/2023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60000"/>
                    <a:lumOff val="40000"/>
                  </a:schemeClr>
                </a:solidFill>
              </a:defRPr>
            </a:lvl1pPr>
          </a:lstStyle>
          <a:p>
            <a:fld id="{50172865-FBF0-458A-BAFF-4F75173770F5}" type="datetimeFigureOut">
              <a:rPr lang="en-US" dirty="0"/>
              <a:t>2/25/2023</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60000"/>
                    <a:lumOff val="4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60000"/>
                    <a:lumOff val="40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kern="1200" cap="all" baseline="0">
          <a:solidFill>
            <a:schemeClr val="accent1">
              <a:lumMod val="60000"/>
              <a:lumOff val="40000"/>
            </a:schemeClr>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lumMod val="60000"/>
            <a:lumOff val="40000"/>
          </a:schemeClr>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lumMod val="60000"/>
            <a:lumOff val="40000"/>
          </a:schemeClr>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lumMod val="60000"/>
            <a:lumOff val="40000"/>
          </a:schemeClr>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lumMod val="60000"/>
            <a:lumOff val="40000"/>
          </a:schemeClr>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lumMod val="60000"/>
            <a:lumOff val="40000"/>
          </a:schemeClr>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lumMod val="60000"/>
            <a:lumOff val="40000"/>
          </a:schemeClr>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lumMod val="60000"/>
            <a:lumOff val="40000"/>
          </a:schemeClr>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lumMod val="60000"/>
            <a:lumOff val="40000"/>
          </a:schemeClr>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lumMod val="60000"/>
            <a:lumOff val="40000"/>
          </a:schemeClr>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pixabay.com/en/thank-you-text-message-note-394180/" TargetMode="Externa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FF9C7-6BA0-4873-983A-7C0EDF5E04AE}"/>
              </a:ext>
            </a:extLst>
          </p:cNvPr>
          <p:cNvSpPr>
            <a:spLocks noGrp="1"/>
          </p:cNvSpPr>
          <p:nvPr>
            <p:ph type="ctrTitle"/>
          </p:nvPr>
        </p:nvSpPr>
        <p:spPr/>
        <p:txBody>
          <a:bodyPr>
            <a:normAutofit/>
          </a:bodyPr>
          <a:lstStyle/>
          <a:p>
            <a:r>
              <a:rPr lang="en-US" dirty="0"/>
              <a:t>Titanic survival prediction</a:t>
            </a:r>
          </a:p>
        </p:txBody>
      </p:sp>
      <p:sp>
        <p:nvSpPr>
          <p:cNvPr id="3" name="Subtitle 2">
            <a:extLst>
              <a:ext uri="{FF2B5EF4-FFF2-40B4-BE49-F238E27FC236}">
                <a16:creationId xmlns:a16="http://schemas.microsoft.com/office/drawing/2014/main" id="{7A1870AB-D48A-4A79-A4CA-5F43CF19BEC0}"/>
              </a:ext>
            </a:extLst>
          </p:cNvPr>
          <p:cNvSpPr>
            <a:spLocks noGrp="1"/>
          </p:cNvSpPr>
          <p:nvPr>
            <p:ph type="subTitle" idx="1"/>
          </p:nvPr>
        </p:nvSpPr>
        <p:spPr/>
        <p:txBody>
          <a:bodyPr/>
          <a:lstStyle/>
          <a:p>
            <a:r>
              <a:rPr lang="en-US" dirty="0"/>
              <a:t>Using naïve bayes classifier</a:t>
            </a:r>
          </a:p>
        </p:txBody>
      </p:sp>
      <p:pic>
        <p:nvPicPr>
          <p:cNvPr id="2050" name="Picture 2" descr="James Cameron: Diving Deep, Dredging Up Titanic : NPR">
            <a:extLst>
              <a:ext uri="{FF2B5EF4-FFF2-40B4-BE49-F238E27FC236}">
                <a16:creationId xmlns:a16="http://schemas.microsoft.com/office/drawing/2014/main" id="{1D8CBA8F-07F0-4FB3-AE6B-3953CB1067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697" y="2388093"/>
            <a:ext cx="4536489" cy="208028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AC17CD1-EF9B-4FE6-99F7-4ADA204C8C0C}"/>
              </a:ext>
            </a:extLst>
          </p:cNvPr>
          <p:cNvSpPr/>
          <p:nvPr/>
        </p:nvSpPr>
        <p:spPr>
          <a:xfrm>
            <a:off x="461122" y="4987992"/>
            <a:ext cx="2717084" cy="523220"/>
          </a:xfrm>
          <a:prstGeom prst="rect">
            <a:avLst/>
          </a:prstGeom>
        </p:spPr>
        <p:txBody>
          <a:bodyPr wrap="square">
            <a:spAutoFit/>
          </a:bodyPr>
          <a:lstStyle/>
          <a:p>
            <a:r>
              <a:rPr lang="en-US" sz="2800" dirty="0"/>
              <a:t>Mounika </a:t>
            </a:r>
            <a:r>
              <a:rPr lang="en-US" sz="2800" dirty="0" err="1"/>
              <a:t>Maddu</a:t>
            </a:r>
            <a:endParaRPr lang="en-US" sz="2800" dirty="0"/>
          </a:p>
        </p:txBody>
      </p:sp>
      <p:pic>
        <p:nvPicPr>
          <p:cNvPr id="6" name="Picture 20" descr="TuringMinds Ai Off Campus Drive 2023 for Data Scientist - Off Campus Jobs,  Freshers Jobs, Jobs in India - JobsOrigin.com">
            <a:extLst>
              <a:ext uri="{FF2B5EF4-FFF2-40B4-BE49-F238E27FC236}">
                <a16:creationId xmlns:a16="http://schemas.microsoft.com/office/drawing/2014/main" id="{E53E77FE-7059-4C6B-8193-CE2923A84D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597" b="29201"/>
          <a:stretch/>
        </p:blipFill>
        <p:spPr bwMode="auto">
          <a:xfrm>
            <a:off x="534113" y="5517494"/>
            <a:ext cx="2143125" cy="513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7331218"/>
      </p:ext>
    </p:extLst>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F5C020E-5465-4BA7-85B9-1ABA155B729A}"/>
              </a:ext>
            </a:extLst>
          </p:cNvPr>
          <p:cNvPicPr>
            <a:picLocks noGrp="1" noChangeAspect="1"/>
          </p:cNvPicPr>
          <p:nvPr>
            <p:ph sz="quarter" idx="13"/>
          </p:nvPr>
        </p:nvPicPr>
        <p:blipFill rotWithShape="1">
          <a:blip r:embed="rId2"/>
          <a:srcRect l="21940" t="30806" b="35626"/>
          <a:stretch/>
        </p:blipFill>
        <p:spPr>
          <a:xfrm>
            <a:off x="89647" y="188695"/>
            <a:ext cx="10345270" cy="3603812"/>
          </a:xfrm>
          <a:prstGeom prst="rect">
            <a:avLst/>
          </a:prstGeom>
        </p:spPr>
      </p:pic>
      <p:sp>
        <p:nvSpPr>
          <p:cNvPr id="5" name="Rectangle 4">
            <a:extLst>
              <a:ext uri="{FF2B5EF4-FFF2-40B4-BE49-F238E27FC236}">
                <a16:creationId xmlns:a16="http://schemas.microsoft.com/office/drawing/2014/main" id="{059DD330-AE94-4915-9589-C3C85F53BC28}"/>
              </a:ext>
            </a:extLst>
          </p:cNvPr>
          <p:cNvSpPr/>
          <p:nvPr/>
        </p:nvSpPr>
        <p:spPr>
          <a:xfrm rot="10800000" flipV="1">
            <a:off x="3065928" y="3479949"/>
            <a:ext cx="6849035" cy="1815882"/>
          </a:xfrm>
          <a:prstGeom prst="rect">
            <a:avLst/>
          </a:prstGeom>
        </p:spPr>
        <p:txBody>
          <a:bodyPr wrap="square">
            <a:spAutoFit/>
          </a:bodyPr>
          <a:lstStyle/>
          <a:p>
            <a:endParaRPr lang="en-US" sz="2800" dirty="0"/>
          </a:p>
          <a:p>
            <a:r>
              <a:rPr lang="en-US" sz="2800" dirty="0"/>
              <a:t>Traning Set : 891 Rows</a:t>
            </a:r>
          </a:p>
          <a:p>
            <a:r>
              <a:rPr lang="en-US" sz="2800" dirty="0"/>
              <a:t>Testing Set : 418  Rows</a:t>
            </a:r>
          </a:p>
          <a:p>
            <a:endParaRPr lang="en-US" sz="2800" dirty="0"/>
          </a:p>
        </p:txBody>
      </p:sp>
    </p:spTree>
    <p:extLst>
      <p:ext uri="{BB962C8B-B14F-4D97-AF65-F5344CB8AC3E}">
        <p14:creationId xmlns:p14="http://schemas.microsoft.com/office/powerpoint/2010/main" val="313196712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17580-3719-4BBF-8CF3-790FED257600}"/>
              </a:ext>
            </a:extLst>
          </p:cNvPr>
          <p:cNvSpPr>
            <a:spLocks noGrp="1"/>
          </p:cNvSpPr>
          <p:nvPr>
            <p:ph type="title"/>
          </p:nvPr>
        </p:nvSpPr>
        <p:spPr/>
        <p:txBody>
          <a:bodyPr/>
          <a:lstStyle/>
          <a:p>
            <a:r>
              <a:rPr lang="en-US" dirty="0"/>
              <a:t>Exploratory Data Analysis</a:t>
            </a:r>
          </a:p>
        </p:txBody>
      </p:sp>
      <p:pic>
        <p:nvPicPr>
          <p:cNvPr id="4" name="Content Placeholder 12">
            <a:extLst>
              <a:ext uri="{FF2B5EF4-FFF2-40B4-BE49-F238E27FC236}">
                <a16:creationId xmlns:a16="http://schemas.microsoft.com/office/drawing/2014/main" id="{35E7E53B-C740-427D-A6DD-2848DB9B155E}"/>
              </a:ext>
            </a:extLst>
          </p:cNvPr>
          <p:cNvPicPr>
            <a:picLocks noGrp="1" noChangeAspect="1"/>
          </p:cNvPicPr>
          <p:nvPr>
            <p:ph sz="quarter" idx="13"/>
          </p:nvPr>
        </p:nvPicPr>
        <p:blipFill rotWithShape="1">
          <a:blip r:embed="rId2"/>
          <a:srcRect l="1789" t="40905" r="46386" b="14875"/>
          <a:stretch/>
        </p:blipFill>
        <p:spPr>
          <a:xfrm>
            <a:off x="541538" y="2019362"/>
            <a:ext cx="10218197" cy="3311525"/>
          </a:xfrm>
          <a:prstGeom prst="rect">
            <a:avLst/>
          </a:prstGeom>
        </p:spPr>
      </p:pic>
    </p:spTree>
    <p:extLst>
      <p:ext uri="{BB962C8B-B14F-4D97-AF65-F5344CB8AC3E}">
        <p14:creationId xmlns:p14="http://schemas.microsoft.com/office/powerpoint/2010/main" val="124096020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19116-DE36-41FB-BC9E-AEE3CB4E8F87}"/>
              </a:ext>
            </a:extLst>
          </p:cNvPr>
          <p:cNvSpPr>
            <a:spLocks noGrp="1"/>
          </p:cNvSpPr>
          <p:nvPr>
            <p:ph type="title"/>
          </p:nvPr>
        </p:nvSpPr>
        <p:spPr>
          <a:xfrm>
            <a:off x="2349970" y="594804"/>
            <a:ext cx="10396882" cy="594804"/>
          </a:xfrm>
        </p:spPr>
        <p:txBody>
          <a:bodyPr>
            <a:normAutofit fontScale="90000"/>
          </a:bodyPr>
          <a:lstStyle/>
          <a:p>
            <a:br>
              <a:rPr lang="en-US" dirty="0"/>
            </a:br>
            <a:br>
              <a:rPr lang="en-US" dirty="0"/>
            </a:br>
            <a:r>
              <a:rPr lang="en-US" dirty="0"/>
              <a:t>         </a:t>
            </a:r>
            <a:br>
              <a:rPr lang="en-US" dirty="0"/>
            </a:br>
            <a:br>
              <a:rPr lang="en-US" dirty="0"/>
            </a:br>
            <a:br>
              <a:rPr lang="en-US" dirty="0"/>
            </a:br>
            <a:endParaRPr lang="en-US" dirty="0"/>
          </a:p>
        </p:txBody>
      </p:sp>
      <p:pic>
        <p:nvPicPr>
          <p:cNvPr id="4" name="Content Placeholder 3">
            <a:extLst>
              <a:ext uri="{FF2B5EF4-FFF2-40B4-BE49-F238E27FC236}">
                <a16:creationId xmlns:a16="http://schemas.microsoft.com/office/drawing/2014/main" id="{B10A5592-916F-4AFD-88C9-24F6F5A12544}"/>
              </a:ext>
            </a:extLst>
          </p:cNvPr>
          <p:cNvPicPr>
            <a:picLocks noGrp="1" noChangeAspect="1"/>
          </p:cNvPicPr>
          <p:nvPr>
            <p:ph sz="quarter" idx="13"/>
          </p:nvPr>
        </p:nvPicPr>
        <p:blipFill rotWithShape="1">
          <a:blip r:embed="rId2"/>
          <a:srcRect l="21732" t="32628" r="41209" b="21795"/>
          <a:stretch/>
        </p:blipFill>
        <p:spPr>
          <a:xfrm>
            <a:off x="276297" y="1917577"/>
            <a:ext cx="3258105" cy="3417903"/>
          </a:xfrm>
          <a:prstGeom prst="rect">
            <a:avLst/>
          </a:prstGeom>
        </p:spPr>
      </p:pic>
      <p:pic>
        <p:nvPicPr>
          <p:cNvPr id="5" name="Picture 4">
            <a:extLst>
              <a:ext uri="{FF2B5EF4-FFF2-40B4-BE49-F238E27FC236}">
                <a16:creationId xmlns:a16="http://schemas.microsoft.com/office/drawing/2014/main" id="{8BC122BD-2E53-47E9-977E-4B7343977A8C}"/>
              </a:ext>
            </a:extLst>
          </p:cNvPr>
          <p:cNvPicPr>
            <a:picLocks noChangeAspect="1"/>
          </p:cNvPicPr>
          <p:nvPr/>
        </p:nvPicPr>
        <p:blipFill rotWithShape="1">
          <a:blip r:embed="rId3"/>
          <a:srcRect l="2476" t="33398" r="66287" b="25801"/>
          <a:stretch/>
        </p:blipFill>
        <p:spPr>
          <a:xfrm>
            <a:off x="3695331" y="1837765"/>
            <a:ext cx="3808520" cy="3639757"/>
          </a:xfrm>
          <a:prstGeom prst="rect">
            <a:avLst/>
          </a:prstGeom>
        </p:spPr>
      </p:pic>
      <p:pic>
        <p:nvPicPr>
          <p:cNvPr id="6" name="Picture 5">
            <a:extLst>
              <a:ext uri="{FF2B5EF4-FFF2-40B4-BE49-F238E27FC236}">
                <a16:creationId xmlns:a16="http://schemas.microsoft.com/office/drawing/2014/main" id="{E8667635-3B8B-4D6B-9594-83AC38819CEF}"/>
              </a:ext>
            </a:extLst>
          </p:cNvPr>
          <p:cNvPicPr>
            <a:picLocks noChangeAspect="1"/>
          </p:cNvPicPr>
          <p:nvPr/>
        </p:nvPicPr>
        <p:blipFill rotWithShape="1">
          <a:blip r:embed="rId4"/>
          <a:srcRect l="2475" t="31456" r="65049" b="28932"/>
          <a:stretch/>
        </p:blipFill>
        <p:spPr>
          <a:xfrm>
            <a:off x="7799035" y="1837765"/>
            <a:ext cx="3808520" cy="3497715"/>
          </a:xfrm>
          <a:prstGeom prst="rect">
            <a:avLst/>
          </a:prstGeom>
        </p:spPr>
      </p:pic>
      <p:sp>
        <p:nvSpPr>
          <p:cNvPr id="7" name="Rectangle 6">
            <a:extLst>
              <a:ext uri="{FF2B5EF4-FFF2-40B4-BE49-F238E27FC236}">
                <a16:creationId xmlns:a16="http://schemas.microsoft.com/office/drawing/2014/main" id="{7B2872F5-067F-438E-A86B-2EDE80B15530}"/>
              </a:ext>
            </a:extLst>
          </p:cNvPr>
          <p:cNvSpPr/>
          <p:nvPr/>
        </p:nvSpPr>
        <p:spPr>
          <a:xfrm>
            <a:off x="3590623" y="-337351"/>
            <a:ext cx="7915576" cy="1508105"/>
          </a:xfrm>
          <a:prstGeom prst="rect">
            <a:avLst/>
          </a:prstGeom>
        </p:spPr>
        <p:txBody>
          <a:bodyPr wrap="square">
            <a:spAutoFit/>
          </a:bodyPr>
          <a:lstStyle/>
          <a:p>
            <a:endParaRPr lang="en-US" sz="2800" dirty="0"/>
          </a:p>
          <a:p>
            <a:endParaRPr lang="en-US" sz="2800" dirty="0"/>
          </a:p>
          <a:p>
            <a:r>
              <a:rPr lang="en-US" sz="3600" dirty="0">
                <a:solidFill>
                  <a:schemeClr val="accent2">
                    <a:lumMod val="75000"/>
                  </a:schemeClr>
                </a:solidFill>
              </a:rPr>
              <a:t>Categorical Attributes</a:t>
            </a:r>
          </a:p>
        </p:txBody>
      </p:sp>
    </p:spTree>
    <p:extLst>
      <p:ext uri="{BB962C8B-B14F-4D97-AF65-F5344CB8AC3E}">
        <p14:creationId xmlns:p14="http://schemas.microsoft.com/office/powerpoint/2010/main" val="287898613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158599E-6410-4524-948B-D08ED9AD51F7}"/>
              </a:ext>
            </a:extLst>
          </p:cNvPr>
          <p:cNvPicPr>
            <a:picLocks noGrp="1" noChangeAspect="1"/>
          </p:cNvPicPr>
          <p:nvPr>
            <p:ph sz="quarter" idx="13"/>
          </p:nvPr>
        </p:nvPicPr>
        <p:blipFill rotWithShape="1">
          <a:blip r:embed="rId2"/>
          <a:srcRect l="2283" t="28829" r="65035" b="28547"/>
          <a:stretch/>
        </p:blipFill>
        <p:spPr>
          <a:xfrm>
            <a:off x="195308" y="284085"/>
            <a:ext cx="3160450" cy="4984811"/>
          </a:xfrm>
          <a:prstGeom prst="rect">
            <a:avLst/>
          </a:prstGeom>
        </p:spPr>
      </p:pic>
      <p:pic>
        <p:nvPicPr>
          <p:cNvPr id="5" name="Picture 4">
            <a:extLst>
              <a:ext uri="{FF2B5EF4-FFF2-40B4-BE49-F238E27FC236}">
                <a16:creationId xmlns:a16="http://schemas.microsoft.com/office/drawing/2014/main" id="{C51AF60D-FA63-4579-863C-5D0A021DC78A}"/>
              </a:ext>
            </a:extLst>
          </p:cNvPr>
          <p:cNvPicPr>
            <a:picLocks noChangeAspect="1"/>
          </p:cNvPicPr>
          <p:nvPr/>
        </p:nvPicPr>
        <p:blipFill rotWithShape="1">
          <a:blip r:embed="rId3"/>
          <a:srcRect l="2549" t="24466" r="65859" b="36570"/>
          <a:stretch/>
        </p:blipFill>
        <p:spPr>
          <a:xfrm>
            <a:off x="3639845" y="264112"/>
            <a:ext cx="3851721" cy="4984810"/>
          </a:xfrm>
          <a:prstGeom prst="rect">
            <a:avLst/>
          </a:prstGeom>
        </p:spPr>
      </p:pic>
      <p:pic>
        <p:nvPicPr>
          <p:cNvPr id="6" name="Picture 5">
            <a:extLst>
              <a:ext uri="{FF2B5EF4-FFF2-40B4-BE49-F238E27FC236}">
                <a16:creationId xmlns:a16="http://schemas.microsoft.com/office/drawing/2014/main" id="{55F85D76-3670-4E2C-B8D1-076C5B115421}"/>
              </a:ext>
            </a:extLst>
          </p:cNvPr>
          <p:cNvPicPr>
            <a:picLocks noChangeAspect="1"/>
          </p:cNvPicPr>
          <p:nvPr/>
        </p:nvPicPr>
        <p:blipFill rotWithShape="1">
          <a:blip r:embed="rId4"/>
          <a:srcRect l="2694" t="36893" r="66869" b="21554"/>
          <a:stretch/>
        </p:blipFill>
        <p:spPr>
          <a:xfrm>
            <a:off x="7775653" y="284085"/>
            <a:ext cx="3710866" cy="4944861"/>
          </a:xfrm>
          <a:prstGeom prst="rect">
            <a:avLst/>
          </a:prstGeom>
        </p:spPr>
      </p:pic>
    </p:spTree>
    <p:extLst>
      <p:ext uri="{BB962C8B-B14F-4D97-AF65-F5344CB8AC3E}">
        <p14:creationId xmlns:p14="http://schemas.microsoft.com/office/powerpoint/2010/main" val="199984238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B79F5-9C18-41B1-8DD8-E0A72CD77D84}"/>
              </a:ext>
            </a:extLst>
          </p:cNvPr>
          <p:cNvSpPr>
            <a:spLocks noGrp="1"/>
          </p:cNvSpPr>
          <p:nvPr>
            <p:ph type="title"/>
          </p:nvPr>
        </p:nvSpPr>
        <p:spPr/>
        <p:txBody>
          <a:bodyPr/>
          <a:lstStyle/>
          <a:p>
            <a:r>
              <a:rPr lang="en-US" dirty="0"/>
              <a:t>Numerical Attributes</a:t>
            </a:r>
          </a:p>
        </p:txBody>
      </p:sp>
      <p:pic>
        <p:nvPicPr>
          <p:cNvPr id="4" name="Content Placeholder 3">
            <a:extLst>
              <a:ext uri="{FF2B5EF4-FFF2-40B4-BE49-F238E27FC236}">
                <a16:creationId xmlns:a16="http://schemas.microsoft.com/office/drawing/2014/main" id="{134BAB60-05C5-49FD-A713-32A46F4BEDA3}"/>
              </a:ext>
            </a:extLst>
          </p:cNvPr>
          <p:cNvPicPr>
            <a:picLocks noGrp="1" noChangeAspect="1"/>
          </p:cNvPicPr>
          <p:nvPr>
            <p:ph sz="quarter" idx="13"/>
          </p:nvPr>
        </p:nvPicPr>
        <p:blipFill rotWithShape="1">
          <a:blip r:embed="rId2"/>
          <a:srcRect l="2243" t="37675" r="65637" b="21576"/>
          <a:stretch/>
        </p:blipFill>
        <p:spPr>
          <a:xfrm>
            <a:off x="568170" y="2237172"/>
            <a:ext cx="4305671" cy="3080552"/>
          </a:xfrm>
          <a:prstGeom prst="rect">
            <a:avLst/>
          </a:prstGeom>
        </p:spPr>
      </p:pic>
      <p:pic>
        <p:nvPicPr>
          <p:cNvPr id="5" name="Picture 4">
            <a:extLst>
              <a:ext uri="{FF2B5EF4-FFF2-40B4-BE49-F238E27FC236}">
                <a16:creationId xmlns:a16="http://schemas.microsoft.com/office/drawing/2014/main" id="{339DC2F1-A1B7-46E1-9843-D39895A31919}"/>
              </a:ext>
            </a:extLst>
          </p:cNvPr>
          <p:cNvPicPr>
            <a:picLocks noChangeAspect="1"/>
          </p:cNvPicPr>
          <p:nvPr/>
        </p:nvPicPr>
        <p:blipFill rotWithShape="1">
          <a:blip r:embed="rId3"/>
          <a:srcRect l="2257" t="36505" r="65995" b="24013"/>
          <a:stretch/>
        </p:blipFill>
        <p:spPr>
          <a:xfrm>
            <a:off x="5255581" y="2157273"/>
            <a:ext cx="5530788" cy="3080552"/>
          </a:xfrm>
          <a:prstGeom prst="rect">
            <a:avLst/>
          </a:prstGeom>
        </p:spPr>
      </p:pic>
    </p:spTree>
    <p:extLst>
      <p:ext uri="{BB962C8B-B14F-4D97-AF65-F5344CB8AC3E}">
        <p14:creationId xmlns:p14="http://schemas.microsoft.com/office/powerpoint/2010/main" val="375216208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A5576-932E-48BC-96E9-5ABF02F1A7E9}"/>
              </a:ext>
            </a:extLst>
          </p:cNvPr>
          <p:cNvSpPr>
            <a:spLocks noGrp="1"/>
          </p:cNvSpPr>
          <p:nvPr>
            <p:ph type="title"/>
          </p:nvPr>
        </p:nvSpPr>
        <p:spPr>
          <a:xfrm>
            <a:off x="685801" y="142044"/>
            <a:ext cx="10396882" cy="852255"/>
          </a:xfrm>
        </p:spPr>
        <p:txBody>
          <a:bodyPr/>
          <a:lstStyle/>
          <a:p>
            <a:r>
              <a:rPr lang="en-US" dirty="0"/>
              <a:t>Data visualization</a:t>
            </a:r>
          </a:p>
        </p:txBody>
      </p:sp>
      <p:pic>
        <p:nvPicPr>
          <p:cNvPr id="5" name="Content Placeholder 4">
            <a:extLst>
              <a:ext uri="{FF2B5EF4-FFF2-40B4-BE49-F238E27FC236}">
                <a16:creationId xmlns:a16="http://schemas.microsoft.com/office/drawing/2014/main" id="{7933779C-E91C-411A-8F4E-936A96CA7481}"/>
              </a:ext>
            </a:extLst>
          </p:cNvPr>
          <p:cNvPicPr>
            <a:picLocks noGrp="1" noChangeAspect="1"/>
          </p:cNvPicPr>
          <p:nvPr>
            <p:ph sz="quarter" idx="13"/>
          </p:nvPr>
        </p:nvPicPr>
        <p:blipFill rotWithShape="1">
          <a:blip r:embed="rId2"/>
          <a:srcRect l="2695" t="26415" r="60964" b="29351"/>
          <a:stretch/>
        </p:blipFill>
        <p:spPr>
          <a:xfrm>
            <a:off x="685801" y="2450237"/>
            <a:ext cx="4465469" cy="3124940"/>
          </a:xfrm>
        </p:spPr>
      </p:pic>
      <p:sp>
        <p:nvSpPr>
          <p:cNvPr id="6" name="Rectangle 5">
            <a:extLst>
              <a:ext uri="{FF2B5EF4-FFF2-40B4-BE49-F238E27FC236}">
                <a16:creationId xmlns:a16="http://schemas.microsoft.com/office/drawing/2014/main" id="{54BC8499-44A3-4697-AFC5-E32566F6457E}"/>
              </a:ext>
            </a:extLst>
          </p:cNvPr>
          <p:cNvSpPr/>
          <p:nvPr/>
        </p:nvSpPr>
        <p:spPr>
          <a:xfrm>
            <a:off x="870012" y="1686756"/>
            <a:ext cx="2130639" cy="646331"/>
          </a:xfrm>
          <a:prstGeom prst="rect">
            <a:avLst/>
          </a:prstGeom>
        </p:spPr>
        <p:txBody>
          <a:bodyPr wrap="square">
            <a:spAutoFit/>
          </a:bodyPr>
          <a:lstStyle/>
          <a:p>
            <a:r>
              <a:rPr lang="en-US" dirty="0"/>
              <a:t> </a:t>
            </a:r>
          </a:p>
          <a:p>
            <a:r>
              <a:rPr lang="en-US" dirty="0"/>
              <a:t>Pclass Feature :</a:t>
            </a:r>
          </a:p>
        </p:txBody>
      </p:sp>
      <p:pic>
        <p:nvPicPr>
          <p:cNvPr id="7" name="Picture 6">
            <a:extLst>
              <a:ext uri="{FF2B5EF4-FFF2-40B4-BE49-F238E27FC236}">
                <a16:creationId xmlns:a16="http://schemas.microsoft.com/office/drawing/2014/main" id="{55A40E96-D236-4246-A97C-753728DCE35B}"/>
              </a:ext>
            </a:extLst>
          </p:cNvPr>
          <p:cNvPicPr>
            <a:picLocks noChangeAspect="1"/>
          </p:cNvPicPr>
          <p:nvPr/>
        </p:nvPicPr>
        <p:blipFill rotWithShape="1">
          <a:blip r:embed="rId3"/>
          <a:srcRect l="4004" t="35728" r="60898" b="22071"/>
          <a:stretch/>
        </p:blipFill>
        <p:spPr>
          <a:xfrm>
            <a:off x="6809913" y="2450237"/>
            <a:ext cx="4358936" cy="3009530"/>
          </a:xfrm>
          <a:prstGeom prst="rect">
            <a:avLst/>
          </a:prstGeom>
        </p:spPr>
      </p:pic>
      <p:sp>
        <p:nvSpPr>
          <p:cNvPr id="8" name="Rectangle 7">
            <a:extLst>
              <a:ext uri="{FF2B5EF4-FFF2-40B4-BE49-F238E27FC236}">
                <a16:creationId xmlns:a16="http://schemas.microsoft.com/office/drawing/2014/main" id="{B22FFB35-0DC7-48B6-BC2E-010DC7329C48}"/>
              </a:ext>
            </a:extLst>
          </p:cNvPr>
          <p:cNvSpPr/>
          <p:nvPr/>
        </p:nvSpPr>
        <p:spPr>
          <a:xfrm>
            <a:off x="6809912" y="1900760"/>
            <a:ext cx="3141955" cy="369332"/>
          </a:xfrm>
          <a:prstGeom prst="rect">
            <a:avLst/>
          </a:prstGeom>
        </p:spPr>
        <p:txBody>
          <a:bodyPr wrap="square">
            <a:spAutoFit/>
          </a:bodyPr>
          <a:lstStyle/>
          <a:p>
            <a:r>
              <a:rPr lang="en-US" dirty="0"/>
              <a:t>Survived Feature :</a:t>
            </a:r>
          </a:p>
        </p:txBody>
      </p:sp>
      <p:sp>
        <p:nvSpPr>
          <p:cNvPr id="9" name="Rectangle 8">
            <a:extLst>
              <a:ext uri="{FF2B5EF4-FFF2-40B4-BE49-F238E27FC236}">
                <a16:creationId xmlns:a16="http://schemas.microsoft.com/office/drawing/2014/main" id="{2782656E-76E0-44F8-A053-3EFC8A64DD7A}"/>
              </a:ext>
            </a:extLst>
          </p:cNvPr>
          <p:cNvSpPr/>
          <p:nvPr/>
        </p:nvSpPr>
        <p:spPr>
          <a:xfrm>
            <a:off x="1837678" y="1213567"/>
            <a:ext cx="8931679" cy="5232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2800" dirty="0">
                <a:solidFill>
                  <a:schemeClr val="accent4">
                    <a:lumMod val="75000"/>
                  </a:schemeClr>
                </a:solidFill>
              </a:rPr>
              <a:t>Seeing how independent variables are effecting survival</a:t>
            </a:r>
          </a:p>
        </p:txBody>
      </p:sp>
    </p:spTree>
    <p:extLst>
      <p:ext uri="{BB962C8B-B14F-4D97-AF65-F5344CB8AC3E}">
        <p14:creationId xmlns:p14="http://schemas.microsoft.com/office/powerpoint/2010/main" val="324809478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B6324-ECC6-4DD8-A904-F400777D3E05}"/>
              </a:ext>
            </a:extLst>
          </p:cNvPr>
          <p:cNvSpPr>
            <a:spLocks noGrp="1"/>
          </p:cNvSpPr>
          <p:nvPr>
            <p:ph type="title"/>
          </p:nvPr>
        </p:nvSpPr>
        <p:spPr/>
        <p:txBody>
          <a:bodyPr/>
          <a:lstStyle/>
          <a:p>
            <a:r>
              <a:rPr lang="en-US" dirty="0"/>
              <a:t>Cleaning and analyzing the data</a:t>
            </a:r>
          </a:p>
        </p:txBody>
      </p:sp>
      <p:sp>
        <p:nvSpPr>
          <p:cNvPr id="6" name="Rectangle 5">
            <a:extLst>
              <a:ext uri="{FF2B5EF4-FFF2-40B4-BE49-F238E27FC236}">
                <a16:creationId xmlns:a16="http://schemas.microsoft.com/office/drawing/2014/main" id="{F91EC80F-1B1C-4EA7-AB15-2FE4386A9083}"/>
              </a:ext>
            </a:extLst>
          </p:cNvPr>
          <p:cNvSpPr/>
          <p:nvPr/>
        </p:nvSpPr>
        <p:spPr>
          <a:xfrm>
            <a:off x="4145818" y="3244334"/>
            <a:ext cx="184731" cy="369332"/>
          </a:xfrm>
          <a:prstGeom prst="rect">
            <a:avLst/>
          </a:prstGeom>
        </p:spPr>
        <p:txBody>
          <a:bodyPr wrap="none">
            <a:spAutoFit/>
          </a:bodyPr>
          <a:lstStyle/>
          <a:p>
            <a:endParaRPr lang="en-US" dirty="0"/>
          </a:p>
        </p:txBody>
      </p:sp>
      <p:sp>
        <p:nvSpPr>
          <p:cNvPr id="9" name="Rectangle 8">
            <a:extLst>
              <a:ext uri="{FF2B5EF4-FFF2-40B4-BE49-F238E27FC236}">
                <a16:creationId xmlns:a16="http://schemas.microsoft.com/office/drawing/2014/main" id="{02797942-8A24-45AA-B61F-91E7F3AA8C41}"/>
              </a:ext>
            </a:extLst>
          </p:cNvPr>
          <p:cNvSpPr/>
          <p:nvPr/>
        </p:nvSpPr>
        <p:spPr>
          <a:xfrm rot="10800000" flipV="1">
            <a:off x="780362" y="1965344"/>
            <a:ext cx="3857131"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a:t>Check for null values in the </a:t>
            </a:r>
            <a:r>
              <a:rPr lang="en-US" dirty="0" err="1"/>
              <a:t>dataframe</a:t>
            </a:r>
            <a:endParaRPr lang="en-US" dirty="0"/>
          </a:p>
        </p:txBody>
      </p:sp>
      <p:pic>
        <p:nvPicPr>
          <p:cNvPr id="12" name="Picture 11">
            <a:extLst>
              <a:ext uri="{FF2B5EF4-FFF2-40B4-BE49-F238E27FC236}">
                <a16:creationId xmlns:a16="http://schemas.microsoft.com/office/drawing/2014/main" id="{5F0B44DD-88FF-4537-B565-927D1A592E5A}"/>
              </a:ext>
            </a:extLst>
          </p:cNvPr>
          <p:cNvPicPr>
            <a:picLocks noChangeAspect="1"/>
          </p:cNvPicPr>
          <p:nvPr/>
        </p:nvPicPr>
        <p:blipFill rotWithShape="1">
          <a:blip r:embed="rId2"/>
          <a:srcRect l="2330" t="30087" r="71311" b="33204"/>
          <a:stretch/>
        </p:blipFill>
        <p:spPr>
          <a:xfrm>
            <a:off x="685800" y="2462255"/>
            <a:ext cx="4644093" cy="2912330"/>
          </a:xfrm>
          <a:prstGeom prst="rect">
            <a:avLst/>
          </a:prstGeom>
        </p:spPr>
      </p:pic>
      <p:pic>
        <p:nvPicPr>
          <p:cNvPr id="16" name="Picture 15">
            <a:extLst>
              <a:ext uri="{FF2B5EF4-FFF2-40B4-BE49-F238E27FC236}">
                <a16:creationId xmlns:a16="http://schemas.microsoft.com/office/drawing/2014/main" id="{4667ADB5-CBB2-4889-B482-A30AE6E6040E}"/>
              </a:ext>
            </a:extLst>
          </p:cNvPr>
          <p:cNvPicPr>
            <a:picLocks noChangeAspect="1"/>
          </p:cNvPicPr>
          <p:nvPr/>
        </p:nvPicPr>
        <p:blipFill rotWithShape="1">
          <a:blip r:embed="rId3"/>
          <a:srcRect l="2330" t="31974" r="57841" b="30744"/>
          <a:stretch/>
        </p:blipFill>
        <p:spPr>
          <a:xfrm>
            <a:off x="5990774" y="2725446"/>
            <a:ext cx="5321074" cy="2702860"/>
          </a:xfrm>
          <a:prstGeom prst="rect">
            <a:avLst/>
          </a:prstGeom>
        </p:spPr>
      </p:pic>
      <p:sp>
        <p:nvSpPr>
          <p:cNvPr id="17" name="Rectangle 16">
            <a:extLst>
              <a:ext uri="{FF2B5EF4-FFF2-40B4-BE49-F238E27FC236}">
                <a16:creationId xmlns:a16="http://schemas.microsoft.com/office/drawing/2014/main" id="{E4EADEC2-E76C-4286-BC2C-209437E61FF1}"/>
              </a:ext>
            </a:extLst>
          </p:cNvPr>
          <p:cNvSpPr/>
          <p:nvPr/>
        </p:nvSpPr>
        <p:spPr>
          <a:xfrm>
            <a:off x="6783291" y="2223704"/>
            <a:ext cx="311752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dirty="0">
                <a:solidFill>
                  <a:schemeClr val="tx1">
                    <a:lumMod val="65000"/>
                    <a:lumOff val="35000"/>
                  </a:schemeClr>
                </a:solidFill>
              </a:rPr>
              <a:t>drop the unnecessary columns</a:t>
            </a:r>
          </a:p>
        </p:txBody>
      </p:sp>
    </p:spTree>
    <p:extLst>
      <p:ext uri="{BB962C8B-B14F-4D97-AF65-F5344CB8AC3E}">
        <p14:creationId xmlns:p14="http://schemas.microsoft.com/office/powerpoint/2010/main" val="72829483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9CB6D-DFDB-4E97-B4A6-506D38AB5196}"/>
              </a:ext>
            </a:extLst>
          </p:cNvPr>
          <p:cNvSpPr>
            <a:spLocks noGrp="1"/>
          </p:cNvSpPr>
          <p:nvPr>
            <p:ph type="title"/>
          </p:nvPr>
        </p:nvSpPr>
        <p:spPr>
          <a:xfrm>
            <a:off x="685801" y="195310"/>
            <a:ext cx="10396882" cy="985421"/>
          </a:xfrm>
        </p:spPr>
        <p:txBody>
          <a:bodyPr>
            <a:normAutofit fontScale="90000"/>
          </a:bodyPr>
          <a:lstStyle/>
          <a:p>
            <a:r>
              <a:rPr lang="da-DK" sz="3600" dirty="0"/>
              <a:t>Log transformation for uniform data distribution</a:t>
            </a:r>
            <a:br>
              <a:rPr lang="da-DK" sz="3600" dirty="0"/>
            </a:br>
            <a:endParaRPr lang="en-US" sz="3600" dirty="0"/>
          </a:p>
        </p:txBody>
      </p:sp>
      <p:pic>
        <p:nvPicPr>
          <p:cNvPr id="4" name="Content Placeholder 3">
            <a:extLst>
              <a:ext uri="{FF2B5EF4-FFF2-40B4-BE49-F238E27FC236}">
                <a16:creationId xmlns:a16="http://schemas.microsoft.com/office/drawing/2014/main" id="{0FA48BB0-0F12-45AA-AC93-5C4DF1EDAAD4}"/>
              </a:ext>
            </a:extLst>
          </p:cNvPr>
          <p:cNvPicPr>
            <a:picLocks noGrp="1" noChangeAspect="1"/>
          </p:cNvPicPr>
          <p:nvPr>
            <p:ph sz="quarter" idx="13"/>
          </p:nvPr>
        </p:nvPicPr>
        <p:blipFill rotWithShape="1">
          <a:blip r:embed="rId2"/>
          <a:srcRect l="2840" t="35469" r="61699" b="23496"/>
          <a:stretch/>
        </p:blipFill>
        <p:spPr>
          <a:xfrm>
            <a:off x="409906" y="2192630"/>
            <a:ext cx="5087473" cy="3311525"/>
          </a:xfrm>
          <a:prstGeom prst="rect">
            <a:avLst/>
          </a:prstGeom>
        </p:spPr>
      </p:pic>
      <p:pic>
        <p:nvPicPr>
          <p:cNvPr id="5" name="Picture 4">
            <a:extLst>
              <a:ext uri="{FF2B5EF4-FFF2-40B4-BE49-F238E27FC236}">
                <a16:creationId xmlns:a16="http://schemas.microsoft.com/office/drawing/2014/main" id="{87EECAE0-3547-4E5D-94BC-A7900693678B}"/>
              </a:ext>
            </a:extLst>
          </p:cNvPr>
          <p:cNvPicPr>
            <a:picLocks noChangeAspect="1"/>
          </p:cNvPicPr>
          <p:nvPr/>
        </p:nvPicPr>
        <p:blipFill rotWithShape="1">
          <a:blip r:embed="rId3"/>
          <a:srcRect l="2403" t="28091" r="64539" b="24272"/>
          <a:stretch/>
        </p:blipFill>
        <p:spPr>
          <a:xfrm>
            <a:off x="5974671" y="2192630"/>
            <a:ext cx="5388745" cy="3250916"/>
          </a:xfrm>
          <a:prstGeom prst="rect">
            <a:avLst/>
          </a:prstGeom>
        </p:spPr>
      </p:pic>
      <p:sp>
        <p:nvSpPr>
          <p:cNvPr id="6" name="Rectangle 5">
            <a:extLst>
              <a:ext uri="{FF2B5EF4-FFF2-40B4-BE49-F238E27FC236}">
                <a16:creationId xmlns:a16="http://schemas.microsoft.com/office/drawing/2014/main" id="{6481259A-4E86-4B72-BA04-6D65352ECB44}"/>
              </a:ext>
            </a:extLst>
          </p:cNvPr>
          <p:cNvSpPr/>
          <p:nvPr/>
        </p:nvSpPr>
        <p:spPr>
          <a:xfrm>
            <a:off x="1162976" y="1414454"/>
            <a:ext cx="9721048" cy="58477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a:t>          </a:t>
            </a:r>
            <a:r>
              <a:rPr lang="en-US" sz="3200" dirty="0"/>
              <a:t>compare the two plots changing the before and after</a:t>
            </a:r>
          </a:p>
        </p:txBody>
      </p:sp>
    </p:spTree>
    <p:extLst>
      <p:ext uri="{BB962C8B-B14F-4D97-AF65-F5344CB8AC3E}">
        <p14:creationId xmlns:p14="http://schemas.microsoft.com/office/powerpoint/2010/main" val="4909367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2CC69-2BC3-47C1-B0FF-CEE927B9F06D}"/>
              </a:ext>
            </a:extLst>
          </p:cNvPr>
          <p:cNvSpPr>
            <a:spLocks noGrp="1"/>
          </p:cNvSpPr>
          <p:nvPr>
            <p:ph type="title"/>
          </p:nvPr>
        </p:nvSpPr>
        <p:spPr>
          <a:xfrm>
            <a:off x="685801" y="337352"/>
            <a:ext cx="10396882" cy="1038687"/>
          </a:xfrm>
        </p:spPr>
        <p:txBody>
          <a:bodyPr>
            <a:normAutofit fontScale="90000"/>
          </a:bodyPr>
          <a:lstStyle/>
          <a:p>
            <a:br>
              <a:rPr lang="en-US" dirty="0"/>
            </a:br>
            <a:r>
              <a:rPr lang="en-US" dirty="0"/>
              <a:t>Correlation Matrix</a:t>
            </a:r>
            <a:br>
              <a:rPr lang="en-US" dirty="0"/>
            </a:br>
            <a:br>
              <a:rPr lang="en-US" dirty="0"/>
            </a:br>
            <a:endParaRPr lang="en-US" dirty="0"/>
          </a:p>
        </p:txBody>
      </p:sp>
      <p:pic>
        <p:nvPicPr>
          <p:cNvPr id="4" name="Content Placeholder 3">
            <a:extLst>
              <a:ext uri="{FF2B5EF4-FFF2-40B4-BE49-F238E27FC236}">
                <a16:creationId xmlns:a16="http://schemas.microsoft.com/office/drawing/2014/main" id="{1DDD32D2-05A4-4ED5-BD95-26E16449D2A4}"/>
              </a:ext>
            </a:extLst>
          </p:cNvPr>
          <p:cNvPicPr>
            <a:picLocks noGrp="1" noChangeAspect="1"/>
          </p:cNvPicPr>
          <p:nvPr>
            <p:ph sz="quarter" idx="13"/>
          </p:nvPr>
        </p:nvPicPr>
        <p:blipFill rotWithShape="1">
          <a:blip r:embed="rId2"/>
          <a:srcRect l="2845" t="35261" r="68050" b="52943"/>
          <a:stretch/>
        </p:blipFill>
        <p:spPr>
          <a:xfrm>
            <a:off x="197530" y="2681056"/>
            <a:ext cx="4134774" cy="887768"/>
          </a:xfrm>
          <a:prstGeom prst="rect">
            <a:avLst/>
          </a:prstGeom>
        </p:spPr>
      </p:pic>
      <p:pic>
        <p:nvPicPr>
          <p:cNvPr id="5" name="Picture 4">
            <a:extLst>
              <a:ext uri="{FF2B5EF4-FFF2-40B4-BE49-F238E27FC236}">
                <a16:creationId xmlns:a16="http://schemas.microsoft.com/office/drawing/2014/main" id="{F22D2245-0F0C-4C31-8FF9-9EEA2F2B7966}"/>
              </a:ext>
            </a:extLst>
          </p:cNvPr>
          <p:cNvPicPr>
            <a:picLocks noChangeAspect="1"/>
          </p:cNvPicPr>
          <p:nvPr/>
        </p:nvPicPr>
        <p:blipFill rotWithShape="1">
          <a:blip r:embed="rId3"/>
          <a:srcRect l="2129" t="23042" r="40510" b="15211"/>
          <a:stretch/>
        </p:blipFill>
        <p:spPr>
          <a:xfrm>
            <a:off x="4609733" y="1091953"/>
            <a:ext cx="6993382" cy="4234650"/>
          </a:xfrm>
          <a:prstGeom prst="rect">
            <a:avLst/>
          </a:prstGeom>
        </p:spPr>
      </p:pic>
    </p:spTree>
    <p:extLst>
      <p:ext uri="{BB962C8B-B14F-4D97-AF65-F5344CB8AC3E}">
        <p14:creationId xmlns:p14="http://schemas.microsoft.com/office/powerpoint/2010/main" val="331780340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CA3A2-D24A-4878-9756-C2534E38F577}"/>
              </a:ext>
            </a:extLst>
          </p:cNvPr>
          <p:cNvSpPr>
            <a:spLocks noGrp="1"/>
          </p:cNvSpPr>
          <p:nvPr>
            <p:ph type="title"/>
          </p:nvPr>
        </p:nvSpPr>
        <p:spPr>
          <a:xfrm>
            <a:off x="685801" y="115411"/>
            <a:ext cx="10396882" cy="1109708"/>
          </a:xfrm>
        </p:spPr>
        <p:txBody>
          <a:bodyPr>
            <a:normAutofit fontScale="90000"/>
          </a:bodyPr>
          <a:lstStyle/>
          <a:p>
            <a:br>
              <a:rPr lang="en-US" dirty="0"/>
            </a:br>
            <a:r>
              <a:rPr lang="en-US" dirty="0"/>
              <a:t>Label Encoding</a:t>
            </a:r>
            <a:br>
              <a:rPr lang="en-US" dirty="0"/>
            </a:br>
            <a:endParaRPr lang="en-US" dirty="0"/>
          </a:p>
        </p:txBody>
      </p:sp>
      <p:pic>
        <p:nvPicPr>
          <p:cNvPr id="4" name="Content Placeholder 3">
            <a:extLst>
              <a:ext uri="{FF2B5EF4-FFF2-40B4-BE49-F238E27FC236}">
                <a16:creationId xmlns:a16="http://schemas.microsoft.com/office/drawing/2014/main" id="{3D4F4F8A-4286-46CA-A9C6-7F99BEA56C00}"/>
              </a:ext>
            </a:extLst>
          </p:cNvPr>
          <p:cNvPicPr>
            <a:picLocks noGrp="1" noChangeAspect="1"/>
          </p:cNvPicPr>
          <p:nvPr>
            <p:ph sz="quarter" idx="13"/>
          </p:nvPr>
        </p:nvPicPr>
        <p:blipFill rotWithShape="1">
          <a:blip r:embed="rId2"/>
          <a:srcRect l="2844" t="30973" r="52219" b="25597"/>
          <a:stretch/>
        </p:blipFill>
        <p:spPr>
          <a:xfrm>
            <a:off x="239697" y="1225119"/>
            <a:ext cx="11230253" cy="4225769"/>
          </a:xfrm>
          <a:prstGeom prst="rect">
            <a:avLst/>
          </a:prstGeom>
        </p:spPr>
      </p:pic>
    </p:spTree>
    <p:extLst>
      <p:ext uri="{BB962C8B-B14F-4D97-AF65-F5344CB8AC3E}">
        <p14:creationId xmlns:p14="http://schemas.microsoft.com/office/powerpoint/2010/main" val="303698263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0FC22-3ED5-4999-9AC3-11835519C5BC}"/>
              </a:ext>
            </a:extLst>
          </p:cNvPr>
          <p:cNvSpPr>
            <a:spLocks noGrp="1"/>
          </p:cNvSpPr>
          <p:nvPr>
            <p:ph type="title"/>
          </p:nvPr>
        </p:nvSpPr>
        <p:spPr>
          <a:xfrm>
            <a:off x="685801" y="53267"/>
            <a:ext cx="10396882" cy="834500"/>
          </a:xfrm>
        </p:spPr>
        <p:txBody>
          <a:bodyPr>
            <a:normAutofit/>
          </a:bodyPr>
          <a:lstStyle/>
          <a:p>
            <a:r>
              <a:rPr lang="en-US" sz="3200" dirty="0"/>
              <a:t>                                             </a:t>
            </a:r>
            <a:r>
              <a:rPr lang="en-US" sz="3200" u="sng" dirty="0"/>
              <a:t>Problem Statement</a:t>
            </a:r>
            <a:r>
              <a:rPr lang="en-US" sz="3200" dirty="0"/>
              <a:t>:</a:t>
            </a:r>
          </a:p>
        </p:txBody>
      </p:sp>
      <p:sp>
        <p:nvSpPr>
          <p:cNvPr id="4" name="Rectangle 3">
            <a:extLst>
              <a:ext uri="{FF2B5EF4-FFF2-40B4-BE49-F238E27FC236}">
                <a16:creationId xmlns:a16="http://schemas.microsoft.com/office/drawing/2014/main" id="{DC1DB1A2-05D2-44CE-A7EA-71D51DDE9F25}"/>
              </a:ext>
            </a:extLst>
          </p:cNvPr>
          <p:cNvSpPr/>
          <p:nvPr/>
        </p:nvSpPr>
        <p:spPr>
          <a:xfrm>
            <a:off x="3604334" y="745724"/>
            <a:ext cx="4802820" cy="523220"/>
          </a:xfrm>
          <a:prstGeom prst="rect">
            <a:avLst/>
          </a:prstGeom>
        </p:spPr>
        <p:txBody>
          <a:bodyPr wrap="square">
            <a:spAutoFit/>
          </a:bodyPr>
          <a:lstStyle/>
          <a:p>
            <a:r>
              <a:rPr lang="en-US" dirty="0"/>
              <a:t>        </a:t>
            </a:r>
            <a:r>
              <a:rPr lang="en-US" sz="2800" dirty="0">
                <a:solidFill>
                  <a:schemeClr val="accent6">
                    <a:lumMod val="50000"/>
                  </a:schemeClr>
                </a:solidFill>
              </a:rPr>
              <a:t>Titanic dataset  Analysis</a:t>
            </a:r>
          </a:p>
        </p:txBody>
      </p:sp>
      <p:sp>
        <p:nvSpPr>
          <p:cNvPr id="6" name="Content Placeholder 5">
            <a:extLst>
              <a:ext uri="{FF2B5EF4-FFF2-40B4-BE49-F238E27FC236}">
                <a16:creationId xmlns:a16="http://schemas.microsoft.com/office/drawing/2014/main" id="{51B58290-F2E5-4E94-BEE1-018C9ECE584F}"/>
              </a:ext>
            </a:extLst>
          </p:cNvPr>
          <p:cNvSpPr>
            <a:spLocks noGrp="1"/>
          </p:cNvSpPr>
          <p:nvPr>
            <p:ph sz="quarter" idx="13"/>
          </p:nvPr>
        </p:nvSpPr>
        <p:spPr>
          <a:xfrm>
            <a:off x="426128" y="1703950"/>
            <a:ext cx="10654380" cy="3670635"/>
          </a:xfrm>
        </p:spPr>
        <p:txBody>
          <a:bodyPr>
            <a:normAutofit/>
          </a:bodyPr>
          <a:lstStyle/>
          <a:p>
            <a:pPr>
              <a:buFont typeface="Wingdings" panose="05000000000000000000" pitchFamily="2" charset="2"/>
              <a:buChar char="Ø"/>
            </a:pPr>
            <a:r>
              <a:rPr lang="en-US" dirty="0"/>
              <a:t>On April 15, 1912, during her maiden voyage, the Titanic sank after colliding with an iceberg, killing 1502 out of 2224 passengers and crew. Translated 32% survival rate.</a:t>
            </a:r>
          </a:p>
          <a:p>
            <a:pPr>
              <a:buFont typeface="Wingdings" panose="05000000000000000000" pitchFamily="2" charset="2"/>
              <a:buChar char="Ø"/>
            </a:pPr>
            <a:r>
              <a:rPr lang="en-US" dirty="0"/>
              <a:t> One of the reasons that the shipwreck led to such loss of life was that there were not enough lifeboats for the passengers and crew.</a:t>
            </a:r>
          </a:p>
          <a:p>
            <a:pPr>
              <a:buFont typeface="Wingdings" panose="05000000000000000000" pitchFamily="2" charset="2"/>
              <a:buChar char="Ø"/>
            </a:pPr>
            <a:r>
              <a:rPr lang="en-US" dirty="0"/>
              <a:t> Although there was some element of luck involved in surviving the sinking, some groups of people were more likely to survive than others, such as women, children, and the upper-class.</a:t>
            </a:r>
          </a:p>
          <a:p>
            <a:pPr marL="0" indent="0">
              <a:buNone/>
            </a:pPr>
            <a:endParaRPr lang="en-US" dirty="0"/>
          </a:p>
        </p:txBody>
      </p:sp>
    </p:spTree>
    <p:extLst>
      <p:ext uri="{BB962C8B-B14F-4D97-AF65-F5344CB8AC3E}">
        <p14:creationId xmlns:p14="http://schemas.microsoft.com/office/powerpoint/2010/main" val="282566082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78E68-5F8E-40A8-9784-47F68F231079}"/>
              </a:ext>
            </a:extLst>
          </p:cNvPr>
          <p:cNvSpPr>
            <a:spLocks noGrp="1"/>
          </p:cNvSpPr>
          <p:nvPr>
            <p:ph type="title"/>
          </p:nvPr>
        </p:nvSpPr>
        <p:spPr>
          <a:xfrm>
            <a:off x="685801" y="159798"/>
            <a:ext cx="10396882" cy="1101985"/>
          </a:xfrm>
        </p:spPr>
        <p:txBody>
          <a:bodyPr>
            <a:normAutofit fontScale="90000"/>
          </a:bodyPr>
          <a:lstStyle/>
          <a:p>
            <a:br>
              <a:rPr lang="en-US" dirty="0"/>
            </a:br>
            <a:r>
              <a:rPr lang="en-US" dirty="0"/>
              <a:t>Train-Test Split</a:t>
            </a:r>
            <a:br>
              <a:rPr lang="en-US" dirty="0"/>
            </a:br>
            <a:endParaRPr lang="en-US" dirty="0"/>
          </a:p>
        </p:txBody>
      </p:sp>
      <p:pic>
        <p:nvPicPr>
          <p:cNvPr id="6" name="Content Placeholder 5">
            <a:extLst>
              <a:ext uri="{FF2B5EF4-FFF2-40B4-BE49-F238E27FC236}">
                <a16:creationId xmlns:a16="http://schemas.microsoft.com/office/drawing/2014/main" id="{441DC961-A5FD-453B-92DD-2C7B1E1320DB}"/>
              </a:ext>
            </a:extLst>
          </p:cNvPr>
          <p:cNvPicPr>
            <a:picLocks noGrp="1" noChangeAspect="1"/>
          </p:cNvPicPr>
          <p:nvPr>
            <p:ph sz="quarter" idx="13"/>
          </p:nvPr>
        </p:nvPicPr>
        <p:blipFill rotWithShape="1">
          <a:blip r:embed="rId2"/>
          <a:srcRect l="2573" t="33385" r="77099" b="58773"/>
          <a:stretch/>
        </p:blipFill>
        <p:spPr>
          <a:xfrm>
            <a:off x="685801" y="3266983"/>
            <a:ext cx="4090387" cy="1899821"/>
          </a:xfrm>
          <a:prstGeom prst="rect">
            <a:avLst/>
          </a:prstGeom>
        </p:spPr>
      </p:pic>
      <p:pic>
        <p:nvPicPr>
          <p:cNvPr id="7" name="Picture 6">
            <a:extLst>
              <a:ext uri="{FF2B5EF4-FFF2-40B4-BE49-F238E27FC236}">
                <a16:creationId xmlns:a16="http://schemas.microsoft.com/office/drawing/2014/main" id="{309A5997-78B7-4EAD-A40C-062B5CA77FDA}"/>
              </a:ext>
            </a:extLst>
          </p:cNvPr>
          <p:cNvPicPr>
            <a:picLocks noChangeAspect="1"/>
          </p:cNvPicPr>
          <p:nvPr/>
        </p:nvPicPr>
        <p:blipFill rotWithShape="1">
          <a:blip r:embed="rId3"/>
          <a:srcRect l="2694" t="23431" r="52089" b="16764"/>
          <a:stretch/>
        </p:blipFill>
        <p:spPr>
          <a:xfrm>
            <a:off x="5149049" y="1261782"/>
            <a:ext cx="6063447" cy="4101484"/>
          </a:xfrm>
          <a:prstGeom prst="rect">
            <a:avLst/>
          </a:prstGeom>
        </p:spPr>
      </p:pic>
    </p:spTree>
    <p:extLst>
      <p:ext uri="{BB962C8B-B14F-4D97-AF65-F5344CB8AC3E}">
        <p14:creationId xmlns:p14="http://schemas.microsoft.com/office/powerpoint/2010/main" val="111184009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266BD-2C4C-49B8-9543-70F7BBC45C84}"/>
              </a:ext>
            </a:extLst>
          </p:cNvPr>
          <p:cNvSpPr>
            <a:spLocks noGrp="1"/>
          </p:cNvSpPr>
          <p:nvPr>
            <p:ph type="title"/>
          </p:nvPr>
        </p:nvSpPr>
        <p:spPr>
          <a:xfrm>
            <a:off x="685801" y="1"/>
            <a:ext cx="10396882" cy="1200330"/>
          </a:xfrm>
        </p:spPr>
        <p:txBody>
          <a:bodyPr/>
          <a:lstStyle/>
          <a:p>
            <a:r>
              <a:rPr lang="en-US" dirty="0"/>
              <a:t>Input split</a:t>
            </a:r>
          </a:p>
        </p:txBody>
      </p:sp>
      <p:pic>
        <p:nvPicPr>
          <p:cNvPr id="4" name="Content Placeholder 3">
            <a:extLst>
              <a:ext uri="{FF2B5EF4-FFF2-40B4-BE49-F238E27FC236}">
                <a16:creationId xmlns:a16="http://schemas.microsoft.com/office/drawing/2014/main" id="{4D24657F-4451-47D0-A32A-3CBCAAF16AAE}"/>
              </a:ext>
            </a:extLst>
          </p:cNvPr>
          <p:cNvPicPr>
            <a:picLocks noGrp="1" noChangeAspect="1"/>
          </p:cNvPicPr>
          <p:nvPr>
            <p:ph sz="quarter" idx="13"/>
          </p:nvPr>
        </p:nvPicPr>
        <p:blipFill rotWithShape="1">
          <a:blip r:embed="rId2"/>
          <a:srcRect l="2543" t="30169" r="59154" b="28010"/>
          <a:stretch/>
        </p:blipFill>
        <p:spPr>
          <a:xfrm>
            <a:off x="2414726" y="2088471"/>
            <a:ext cx="6187736" cy="2681057"/>
          </a:xfrm>
          <a:prstGeom prst="rect">
            <a:avLst/>
          </a:prstGeom>
        </p:spPr>
      </p:pic>
      <p:sp>
        <p:nvSpPr>
          <p:cNvPr id="6" name="Rectangle 5">
            <a:extLst>
              <a:ext uri="{FF2B5EF4-FFF2-40B4-BE49-F238E27FC236}">
                <a16:creationId xmlns:a16="http://schemas.microsoft.com/office/drawing/2014/main" id="{4D570F95-AADA-4B31-94EC-2A6BD736D213}"/>
              </a:ext>
            </a:extLst>
          </p:cNvPr>
          <p:cNvSpPr/>
          <p:nvPr/>
        </p:nvSpPr>
        <p:spPr>
          <a:xfrm>
            <a:off x="417250" y="4793942"/>
            <a:ext cx="10555549" cy="646331"/>
          </a:xfrm>
          <a:prstGeom prst="rect">
            <a:avLst/>
          </a:prstGeom>
        </p:spPr>
        <p:txBody>
          <a:bodyPr wrap="square">
            <a:spAutoFit/>
          </a:bodyPr>
          <a:lstStyle/>
          <a:p>
            <a:r>
              <a:rPr lang="en-US" dirty="0"/>
              <a:t>By splitting the input data into features and target variable, we can use X and y to train a machine learning model that can predict whether a passenger survived or not based on the given features.</a:t>
            </a:r>
          </a:p>
        </p:txBody>
      </p:sp>
      <p:sp>
        <p:nvSpPr>
          <p:cNvPr id="7" name="Rectangle 6">
            <a:extLst>
              <a:ext uri="{FF2B5EF4-FFF2-40B4-BE49-F238E27FC236}">
                <a16:creationId xmlns:a16="http://schemas.microsoft.com/office/drawing/2014/main" id="{0F7B089F-9C41-468D-ABAC-832A0E06A5EA}"/>
              </a:ext>
            </a:extLst>
          </p:cNvPr>
          <p:cNvSpPr/>
          <p:nvPr/>
        </p:nvSpPr>
        <p:spPr>
          <a:xfrm>
            <a:off x="417251" y="1133723"/>
            <a:ext cx="10848512" cy="923330"/>
          </a:xfrm>
          <a:prstGeom prst="rect">
            <a:avLst/>
          </a:prstGeom>
        </p:spPr>
        <p:txBody>
          <a:bodyPr wrap="square">
            <a:spAutoFit/>
          </a:bodyPr>
          <a:lstStyle/>
          <a:p>
            <a:r>
              <a:rPr lang="en-US" dirty="0"/>
              <a:t>the "drop" function is used to remove the "</a:t>
            </a:r>
            <a:r>
              <a:rPr lang="en-US" dirty="0" err="1"/>
              <a:t>PassengerId</a:t>
            </a:r>
            <a:r>
              <a:rPr lang="en-US" dirty="0"/>
              <a:t>" and "Survived" columns from the </a:t>
            </a:r>
            <a:r>
              <a:rPr lang="en-US" dirty="0" err="1"/>
              <a:t>dataframe</a:t>
            </a:r>
            <a:r>
              <a:rPr lang="en-US" dirty="0"/>
              <a:t>. These columns are dropped because "</a:t>
            </a:r>
            <a:r>
              <a:rPr lang="en-US" dirty="0" err="1"/>
              <a:t>PassengerId</a:t>
            </a:r>
            <a:r>
              <a:rPr lang="en-US" dirty="0"/>
              <a:t>" is not a useful feature for modeling, and "Survived" is the target variable that we are trying to predict.</a:t>
            </a:r>
          </a:p>
        </p:txBody>
      </p:sp>
    </p:spTree>
    <p:extLst>
      <p:ext uri="{BB962C8B-B14F-4D97-AF65-F5344CB8AC3E}">
        <p14:creationId xmlns:p14="http://schemas.microsoft.com/office/powerpoint/2010/main" val="198032369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DA0FFC-6826-4DF7-BD1B-370CC9317707}"/>
              </a:ext>
            </a:extLst>
          </p:cNvPr>
          <p:cNvPicPr>
            <a:picLocks noChangeAspect="1"/>
          </p:cNvPicPr>
          <p:nvPr/>
        </p:nvPicPr>
        <p:blipFill rotWithShape="1">
          <a:blip r:embed="rId2"/>
          <a:srcRect l="21844" t="35729" r="61303" b="37734"/>
          <a:stretch/>
        </p:blipFill>
        <p:spPr>
          <a:xfrm>
            <a:off x="3879541" y="1926455"/>
            <a:ext cx="7501631" cy="3266983"/>
          </a:xfrm>
          <a:prstGeom prst="rect">
            <a:avLst/>
          </a:prstGeom>
        </p:spPr>
      </p:pic>
      <p:sp>
        <p:nvSpPr>
          <p:cNvPr id="5" name="Rectangle 4">
            <a:extLst>
              <a:ext uri="{FF2B5EF4-FFF2-40B4-BE49-F238E27FC236}">
                <a16:creationId xmlns:a16="http://schemas.microsoft.com/office/drawing/2014/main" id="{55F0B51B-D4B2-4D18-82CA-72611D19BFEB}"/>
              </a:ext>
            </a:extLst>
          </p:cNvPr>
          <p:cNvSpPr/>
          <p:nvPr/>
        </p:nvSpPr>
        <p:spPr>
          <a:xfrm>
            <a:off x="153282" y="953895"/>
            <a:ext cx="9020418" cy="646331"/>
          </a:xfrm>
          <a:prstGeom prst="rect">
            <a:avLst/>
          </a:prstGeom>
        </p:spPr>
        <p:txBody>
          <a:bodyPr wrap="none">
            <a:spAutoFit/>
          </a:bodyPr>
          <a:lstStyle/>
          <a:p>
            <a:r>
              <a:rPr lang="en-US" sz="3600" dirty="0">
                <a:solidFill>
                  <a:schemeClr val="accent2">
                    <a:lumMod val="75000"/>
                  </a:schemeClr>
                </a:solidFill>
              </a:rPr>
              <a:t>Check for null values in the features </a:t>
            </a:r>
            <a:r>
              <a:rPr lang="en-US" sz="3600" dirty="0" err="1">
                <a:solidFill>
                  <a:schemeClr val="accent2">
                    <a:lumMod val="75000"/>
                  </a:schemeClr>
                </a:solidFill>
              </a:rPr>
              <a:t>dataframe</a:t>
            </a:r>
            <a:endParaRPr lang="en-US" sz="3600" dirty="0">
              <a:solidFill>
                <a:schemeClr val="accent2">
                  <a:lumMod val="75000"/>
                </a:schemeClr>
              </a:solidFill>
            </a:endParaRPr>
          </a:p>
        </p:txBody>
      </p:sp>
    </p:spTree>
    <p:extLst>
      <p:ext uri="{BB962C8B-B14F-4D97-AF65-F5344CB8AC3E}">
        <p14:creationId xmlns:p14="http://schemas.microsoft.com/office/powerpoint/2010/main" val="325554166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9EDCE-51E8-4483-AA6A-A096EC40D9C0}"/>
              </a:ext>
            </a:extLst>
          </p:cNvPr>
          <p:cNvSpPr>
            <a:spLocks noGrp="1"/>
          </p:cNvSpPr>
          <p:nvPr>
            <p:ph type="title"/>
          </p:nvPr>
        </p:nvSpPr>
        <p:spPr/>
        <p:txBody>
          <a:bodyPr/>
          <a:lstStyle/>
          <a:p>
            <a:r>
              <a:rPr lang="en-US" dirty="0"/>
              <a:t>Building the model</a:t>
            </a:r>
          </a:p>
        </p:txBody>
      </p:sp>
      <p:pic>
        <p:nvPicPr>
          <p:cNvPr id="4" name="Content Placeholder 3">
            <a:extLst>
              <a:ext uri="{FF2B5EF4-FFF2-40B4-BE49-F238E27FC236}">
                <a16:creationId xmlns:a16="http://schemas.microsoft.com/office/drawing/2014/main" id="{575BF2BC-E407-4525-BEA6-D4107744CBA0}"/>
              </a:ext>
            </a:extLst>
          </p:cNvPr>
          <p:cNvPicPr>
            <a:picLocks noGrp="1" noChangeAspect="1"/>
          </p:cNvPicPr>
          <p:nvPr>
            <p:ph sz="quarter" idx="13"/>
          </p:nvPr>
        </p:nvPicPr>
        <p:blipFill rotWithShape="1">
          <a:blip r:embed="rId2"/>
          <a:srcRect t="42899" b="35372"/>
          <a:stretch/>
        </p:blipFill>
        <p:spPr>
          <a:xfrm>
            <a:off x="685801" y="2259106"/>
            <a:ext cx="9480175" cy="2761130"/>
          </a:xfrm>
          <a:prstGeom prst="rect">
            <a:avLst/>
          </a:prstGeom>
        </p:spPr>
      </p:pic>
    </p:spTree>
    <p:extLst>
      <p:ext uri="{BB962C8B-B14F-4D97-AF65-F5344CB8AC3E}">
        <p14:creationId xmlns:p14="http://schemas.microsoft.com/office/powerpoint/2010/main" val="221161002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4B4CD-80BA-4E11-942F-4DE881498860}"/>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FF7BDDB-4767-416D-9067-C96A46EF2F17}"/>
              </a:ext>
            </a:extLst>
          </p:cNvPr>
          <p:cNvSpPr>
            <a:spLocks noGrp="1"/>
          </p:cNvSpPr>
          <p:nvPr>
            <p:ph sz="quarter" idx="13"/>
          </p:nvPr>
        </p:nvSpPr>
        <p:spPr/>
        <p:txBody>
          <a:bodyPr/>
          <a:lstStyle/>
          <a:p>
            <a:r>
              <a:rPr lang="en-US" dirty="0"/>
              <a:t>I have removed variables like “passenger id”  ,“name”, “ Ticket”, “fare”, “cabin”, as they are not  effecting the target variable  much .</a:t>
            </a:r>
          </a:p>
          <a:p>
            <a:r>
              <a:rPr lang="en-US" dirty="0"/>
              <a:t>Women , children, and first class passengers as well as people with a small family had a better chance at survival . the embarked doesn’t seem to have an effect as the percentages are in line with the amount of people embarked  from  each port </a:t>
            </a:r>
          </a:p>
        </p:txBody>
      </p:sp>
    </p:spTree>
    <p:extLst>
      <p:ext uri="{BB962C8B-B14F-4D97-AF65-F5344CB8AC3E}">
        <p14:creationId xmlns:p14="http://schemas.microsoft.com/office/powerpoint/2010/main" val="347834637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3678A8-89FD-48D6-B930-D86FB8899C9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994516" y="408373"/>
            <a:ext cx="7220505" cy="5415379"/>
          </a:xfrm>
          <a:prstGeom prst="rect">
            <a:avLst/>
          </a:prstGeom>
        </p:spPr>
      </p:pic>
    </p:spTree>
    <p:extLst>
      <p:ext uri="{BB962C8B-B14F-4D97-AF65-F5344CB8AC3E}">
        <p14:creationId xmlns:p14="http://schemas.microsoft.com/office/powerpoint/2010/main" val="2102606625"/>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A8BD9-C923-45F8-86E6-2F4D28514F8F}"/>
              </a:ext>
            </a:extLst>
          </p:cNvPr>
          <p:cNvSpPr>
            <a:spLocks noGrp="1"/>
          </p:cNvSpPr>
          <p:nvPr>
            <p:ph type="title"/>
          </p:nvPr>
        </p:nvSpPr>
        <p:spPr>
          <a:xfrm>
            <a:off x="685801" y="621437"/>
            <a:ext cx="10396882" cy="603682"/>
          </a:xfrm>
        </p:spPr>
        <p:txBody>
          <a:bodyPr>
            <a:normAutofit fontScale="90000"/>
          </a:bodyPr>
          <a:lstStyle/>
          <a:p>
            <a:br>
              <a:rPr lang="en-US" b="1" dirty="0"/>
            </a:br>
            <a:r>
              <a:rPr lang="en-US" b="1" dirty="0"/>
              <a:t>                      </a:t>
            </a:r>
            <a:r>
              <a:rPr lang="en-US" b="1" u="sng" dirty="0"/>
              <a:t>Dataset Information</a:t>
            </a:r>
            <a:br>
              <a:rPr lang="en-US" b="1" dirty="0"/>
            </a:br>
            <a:endParaRPr lang="en-US" dirty="0"/>
          </a:p>
        </p:txBody>
      </p:sp>
      <p:sp>
        <p:nvSpPr>
          <p:cNvPr id="3" name="Content Placeholder 2">
            <a:extLst>
              <a:ext uri="{FF2B5EF4-FFF2-40B4-BE49-F238E27FC236}">
                <a16:creationId xmlns:a16="http://schemas.microsoft.com/office/drawing/2014/main" id="{DAFBA6D1-699D-4512-A5D9-8E7C2E52F9E1}"/>
              </a:ext>
            </a:extLst>
          </p:cNvPr>
          <p:cNvSpPr>
            <a:spLocks noGrp="1"/>
          </p:cNvSpPr>
          <p:nvPr>
            <p:ph sz="quarter" idx="13"/>
          </p:nvPr>
        </p:nvSpPr>
        <p:spPr>
          <a:xfrm>
            <a:off x="230819" y="1376039"/>
            <a:ext cx="4412202" cy="3400147"/>
          </a:xfrm>
        </p:spPr>
        <p:txBody>
          <a:bodyPr/>
          <a:lstStyle/>
          <a:p>
            <a:pPr marL="0" indent="0">
              <a:buNone/>
            </a:pPr>
            <a:r>
              <a:rPr lang="en-US" dirty="0"/>
              <a:t>The data has been split into two groups:</a:t>
            </a:r>
          </a:p>
          <a:p>
            <a:pPr>
              <a:buFont typeface="Wingdings" panose="05000000000000000000" pitchFamily="2" charset="2"/>
              <a:buChar char="Ø"/>
            </a:pPr>
            <a:r>
              <a:rPr lang="en-US" dirty="0"/>
              <a:t>  training set (train.csv)</a:t>
            </a:r>
          </a:p>
          <a:p>
            <a:pPr>
              <a:buFont typeface="Wingdings" panose="05000000000000000000" pitchFamily="2" charset="2"/>
              <a:buChar char="Ø"/>
            </a:pPr>
            <a:r>
              <a:rPr lang="en-US" dirty="0"/>
              <a:t>   test set (test.csv)</a:t>
            </a:r>
          </a:p>
          <a:p>
            <a:endParaRPr lang="en-US" dirty="0"/>
          </a:p>
        </p:txBody>
      </p:sp>
      <p:pic>
        <p:nvPicPr>
          <p:cNvPr id="1026" name="Picture 2" descr="https://upload.wikimedia.org/wikipedia/commons/7/76/Titanic_Portside_Diagram.jpg">
            <a:extLst>
              <a:ext uri="{FF2B5EF4-FFF2-40B4-BE49-F238E27FC236}">
                <a16:creationId xmlns:a16="http://schemas.microsoft.com/office/drawing/2014/main" id="{C0E41B27-CF19-4A8D-8B8C-E39C241DBC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1484" y="1684338"/>
            <a:ext cx="7244178" cy="3489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25357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AD65FC-E95F-4177-8699-6CF2179DCEC4}"/>
              </a:ext>
            </a:extLst>
          </p:cNvPr>
          <p:cNvSpPr>
            <a:spLocks noGrp="1"/>
          </p:cNvSpPr>
          <p:nvPr>
            <p:ph sz="quarter" idx="13"/>
          </p:nvPr>
        </p:nvSpPr>
        <p:spPr>
          <a:xfrm>
            <a:off x="461639" y="736848"/>
            <a:ext cx="10618868" cy="4637738"/>
          </a:xfrm>
        </p:spPr>
        <p:txBody>
          <a:bodyPr>
            <a:normAutofit/>
          </a:bodyPr>
          <a:lstStyle/>
          <a:p>
            <a:pPr>
              <a:buFont typeface="Wingdings" panose="05000000000000000000" pitchFamily="2" charset="2"/>
              <a:buChar char="Ø"/>
            </a:pPr>
            <a:r>
              <a:rPr lang="en-US" dirty="0">
                <a:solidFill>
                  <a:srgbClr val="0070C0"/>
                </a:solidFill>
              </a:rPr>
              <a:t> The training set </a:t>
            </a:r>
            <a:r>
              <a:rPr lang="en-US" dirty="0"/>
              <a:t>should be used to build your machine learning models. For the training set, we provide the outcome (also known as the “ground truth”) for each passenger. Your model will be based on “features” like passengers’ gender and class. You can also use feature engineering to create new features.</a:t>
            </a:r>
          </a:p>
          <a:p>
            <a:pPr>
              <a:buFont typeface="Wingdings" panose="05000000000000000000" pitchFamily="2" charset="2"/>
              <a:buChar char="Ø"/>
            </a:pPr>
            <a:r>
              <a:rPr lang="en-US" dirty="0">
                <a:solidFill>
                  <a:srgbClr val="0070C0"/>
                </a:solidFill>
              </a:rPr>
              <a:t> The test set </a:t>
            </a:r>
            <a:r>
              <a:rPr lang="en-US" dirty="0"/>
              <a:t>should be used to see how well your model performs on unseen data. For the test set, we do not provide the ground truth for each passenger. It is your job to predict these outcomes. For each passenger in the test set, use the model you trained to predict whether or not they survived the sinking of the Titanic.</a:t>
            </a:r>
          </a:p>
          <a:p>
            <a:pPr>
              <a:buFont typeface="Wingdings" panose="05000000000000000000" pitchFamily="2" charset="2"/>
              <a:buChar char="Ø"/>
            </a:pPr>
            <a:r>
              <a:rPr lang="en-US" dirty="0"/>
              <a:t>  We also include gender_submission.csv, a set of predictions that assume all and only female passengers survive, as an example of what a submission file should look like.</a:t>
            </a:r>
          </a:p>
          <a:p>
            <a:endParaRPr lang="en-US" dirty="0"/>
          </a:p>
        </p:txBody>
      </p:sp>
    </p:spTree>
    <p:extLst>
      <p:ext uri="{BB962C8B-B14F-4D97-AF65-F5344CB8AC3E}">
        <p14:creationId xmlns:p14="http://schemas.microsoft.com/office/powerpoint/2010/main" val="317321927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B83BAE-6986-4C4F-A26A-72CBCE56D6AC}"/>
              </a:ext>
            </a:extLst>
          </p:cNvPr>
          <p:cNvSpPr>
            <a:spLocks noGrp="1"/>
          </p:cNvSpPr>
          <p:nvPr>
            <p:ph sz="quarter" idx="13"/>
          </p:nvPr>
        </p:nvSpPr>
        <p:spPr>
          <a:xfrm>
            <a:off x="685800" y="692457"/>
            <a:ext cx="10394707" cy="932157"/>
          </a:xfrm>
        </p:spPr>
        <p:txBody>
          <a:bodyPr/>
          <a:lstStyle/>
          <a:p>
            <a:pPr marL="0" indent="0">
              <a:buNone/>
            </a:pPr>
            <a:r>
              <a:rPr lang="en-US" sz="2400" u="sng" dirty="0">
                <a:solidFill>
                  <a:srgbClr val="0070C0"/>
                </a:solidFill>
              </a:rPr>
              <a:t>The attribute description of this dataset is given bellow </a:t>
            </a:r>
            <a:r>
              <a:rPr lang="en-US" dirty="0"/>
              <a:t>:</a:t>
            </a:r>
          </a:p>
        </p:txBody>
      </p:sp>
      <p:pic>
        <p:nvPicPr>
          <p:cNvPr id="4" name="Content Placeholder 3">
            <a:extLst>
              <a:ext uri="{FF2B5EF4-FFF2-40B4-BE49-F238E27FC236}">
                <a16:creationId xmlns:a16="http://schemas.microsoft.com/office/drawing/2014/main" id="{D60D2D4F-42F9-4ED2-8DA5-58BB62E53560}"/>
              </a:ext>
            </a:extLst>
          </p:cNvPr>
          <p:cNvPicPr>
            <a:picLocks noChangeAspect="1"/>
          </p:cNvPicPr>
          <p:nvPr/>
        </p:nvPicPr>
        <p:blipFill rotWithShape="1">
          <a:blip r:embed="rId2"/>
          <a:srcRect l="19748" t="28495" r="32727" b="27860"/>
          <a:stretch/>
        </p:blipFill>
        <p:spPr>
          <a:xfrm>
            <a:off x="594804" y="1624615"/>
            <a:ext cx="10759736" cy="3666476"/>
          </a:xfrm>
          <a:prstGeom prst="rect">
            <a:avLst/>
          </a:prstGeom>
        </p:spPr>
      </p:pic>
    </p:spTree>
    <p:extLst>
      <p:ext uri="{BB962C8B-B14F-4D97-AF65-F5344CB8AC3E}">
        <p14:creationId xmlns:p14="http://schemas.microsoft.com/office/powerpoint/2010/main" val="151397679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4183DF4-4A08-447C-9ABB-797DBD61700C}"/>
              </a:ext>
            </a:extLst>
          </p:cNvPr>
          <p:cNvSpPr>
            <a:spLocks noGrp="1"/>
          </p:cNvSpPr>
          <p:nvPr>
            <p:ph sz="quarter" idx="13"/>
          </p:nvPr>
        </p:nvSpPr>
        <p:spPr>
          <a:xfrm>
            <a:off x="685800" y="177554"/>
            <a:ext cx="10394707" cy="5197032"/>
          </a:xfrm>
        </p:spPr>
        <p:txBody>
          <a:bodyPr>
            <a:normAutofit fontScale="92500" lnSpcReduction="20000"/>
          </a:bodyPr>
          <a:lstStyle/>
          <a:p>
            <a:pPr marL="0" indent="0" fontAlgn="base">
              <a:buNone/>
            </a:pPr>
            <a:r>
              <a:rPr lang="en-US" sz="2600" b="1" u="sng" dirty="0"/>
              <a:t>Variable Notes</a:t>
            </a:r>
          </a:p>
          <a:p>
            <a:pPr marL="0" indent="0" fontAlgn="base">
              <a:buNone/>
            </a:pPr>
            <a:r>
              <a:rPr lang="en-US" b="1" dirty="0">
                <a:solidFill>
                  <a:srgbClr val="0070C0"/>
                </a:solidFill>
              </a:rPr>
              <a:t>Pclass  </a:t>
            </a:r>
            <a:r>
              <a:rPr lang="en-US" dirty="0">
                <a:solidFill>
                  <a:srgbClr val="0070C0"/>
                </a:solidFill>
              </a:rPr>
              <a:t>:</a:t>
            </a:r>
            <a:r>
              <a:rPr lang="en-US" dirty="0"/>
              <a:t>  A proxy for socio-economic status (SES)</a:t>
            </a:r>
            <a:br>
              <a:rPr lang="en-US" dirty="0"/>
            </a:br>
            <a:r>
              <a:rPr lang="en-US" dirty="0"/>
              <a:t>1st = Upper</a:t>
            </a:r>
            <a:br>
              <a:rPr lang="en-US" dirty="0"/>
            </a:br>
            <a:r>
              <a:rPr lang="en-US" dirty="0"/>
              <a:t>2nd = Middle</a:t>
            </a:r>
            <a:br>
              <a:rPr lang="en-US" dirty="0"/>
            </a:br>
            <a:r>
              <a:rPr lang="en-US" dirty="0"/>
              <a:t>3rd = Lower</a:t>
            </a:r>
            <a:br>
              <a:rPr lang="en-US" dirty="0"/>
            </a:br>
            <a:br>
              <a:rPr lang="en-US" dirty="0"/>
            </a:br>
            <a:r>
              <a:rPr lang="en-US" b="1" dirty="0">
                <a:solidFill>
                  <a:srgbClr val="0070C0"/>
                </a:solidFill>
              </a:rPr>
              <a:t>age</a:t>
            </a:r>
            <a:r>
              <a:rPr lang="en-US" b="1" dirty="0"/>
              <a:t>  </a:t>
            </a:r>
            <a:r>
              <a:rPr lang="en-US" dirty="0"/>
              <a:t>: Age is fractional if less than 1. If the age is estimated, is it in the form of xx.5</a:t>
            </a:r>
            <a:br>
              <a:rPr lang="en-US" dirty="0"/>
            </a:br>
            <a:br>
              <a:rPr lang="en-US" dirty="0"/>
            </a:br>
            <a:r>
              <a:rPr lang="en-US" b="1" dirty="0" err="1">
                <a:solidFill>
                  <a:srgbClr val="0070C0"/>
                </a:solidFill>
              </a:rPr>
              <a:t>sibsp</a:t>
            </a:r>
            <a:r>
              <a:rPr lang="en-US" b="1" dirty="0">
                <a:solidFill>
                  <a:srgbClr val="0070C0"/>
                </a:solidFill>
              </a:rPr>
              <a:t>  :</a:t>
            </a:r>
            <a:r>
              <a:rPr lang="en-US" dirty="0"/>
              <a:t>The dataset defines family relations in this way...</a:t>
            </a:r>
            <a:br>
              <a:rPr lang="en-US" dirty="0"/>
            </a:br>
            <a:r>
              <a:rPr lang="en-US" dirty="0"/>
              <a:t>Sibling = brother, sister, stepbrother, stepsister</a:t>
            </a:r>
            <a:br>
              <a:rPr lang="en-US" dirty="0"/>
            </a:br>
            <a:r>
              <a:rPr lang="en-US" dirty="0"/>
              <a:t>Spouse = husband, wife (mistresses and fiancés were ignored)</a:t>
            </a:r>
            <a:br>
              <a:rPr lang="en-US" dirty="0"/>
            </a:br>
            <a:br>
              <a:rPr lang="en-US" dirty="0"/>
            </a:br>
            <a:r>
              <a:rPr lang="en-US" b="1" dirty="0">
                <a:solidFill>
                  <a:srgbClr val="0070C0"/>
                </a:solidFill>
              </a:rPr>
              <a:t>parch</a:t>
            </a:r>
            <a:r>
              <a:rPr lang="en-US" b="1" dirty="0"/>
              <a:t> </a:t>
            </a:r>
            <a:r>
              <a:rPr lang="en-US" dirty="0"/>
              <a:t>: The dataset defines family relations in this way...</a:t>
            </a:r>
            <a:br>
              <a:rPr lang="en-US" dirty="0"/>
            </a:br>
            <a:r>
              <a:rPr lang="en-US" dirty="0"/>
              <a:t>Parent = mother, father</a:t>
            </a:r>
            <a:br>
              <a:rPr lang="en-US" dirty="0"/>
            </a:br>
            <a:r>
              <a:rPr lang="en-US" dirty="0"/>
              <a:t>Child = daughter, son, stepdaughter, stepson</a:t>
            </a:r>
            <a:br>
              <a:rPr lang="en-US" dirty="0"/>
            </a:br>
            <a:r>
              <a:rPr lang="en-US" dirty="0"/>
              <a:t>Some children travelled only with a nanny, therefore parch=0 for them.</a:t>
            </a:r>
          </a:p>
          <a:p>
            <a:pPr marL="0" indent="0">
              <a:buNone/>
            </a:pPr>
            <a:endParaRPr lang="en-US" dirty="0"/>
          </a:p>
        </p:txBody>
      </p:sp>
    </p:spTree>
    <p:extLst>
      <p:ext uri="{BB962C8B-B14F-4D97-AF65-F5344CB8AC3E}">
        <p14:creationId xmlns:p14="http://schemas.microsoft.com/office/powerpoint/2010/main" val="352514392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1C2CD-DC61-415C-B05D-8BABB4E776FC}"/>
              </a:ext>
            </a:extLst>
          </p:cNvPr>
          <p:cNvSpPr>
            <a:spLocks noGrp="1"/>
          </p:cNvSpPr>
          <p:nvPr>
            <p:ph type="title"/>
          </p:nvPr>
        </p:nvSpPr>
        <p:spPr/>
        <p:txBody>
          <a:bodyPr/>
          <a:lstStyle/>
          <a:p>
            <a:r>
              <a:rPr lang="en-US" dirty="0"/>
              <a:t>Implementation </a:t>
            </a:r>
          </a:p>
        </p:txBody>
      </p:sp>
      <p:sp>
        <p:nvSpPr>
          <p:cNvPr id="3" name="Content Placeholder 2">
            <a:extLst>
              <a:ext uri="{FF2B5EF4-FFF2-40B4-BE49-F238E27FC236}">
                <a16:creationId xmlns:a16="http://schemas.microsoft.com/office/drawing/2014/main" id="{348E9619-A9F0-4676-B88C-C4DB5B730F44}"/>
              </a:ext>
            </a:extLst>
          </p:cNvPr>
          <p:cNvSpPr>
            <a:spLocks noGrp="1"/>
          </p:cNvSpPr>
          <p:nvPr>
            <p:ph sz="quarter" idx="13"/>
          </p:nvPr>
        </p:nvSpPr>
        <p:spPr/>
        <p:txBody>
          <a:bodyPr/>
          <a:lstStyle/>
          <a:p>
            <a:pPr>
              <a:buFont typeface="Wingdings" panose="05000000000000000000" pitchFamily="2" charset="2"/>
              <a:buChar char="Ø"/>
            </a:pPr>
            <a:r>
              <a:rPr lang="en-US" dirty="0"/>
              <a:t>Importing the necessary libraries</a:t>
            </a:r>
          </a:p>
          <a:p>
            <a:pPr>
              <a:buFont typeface="Wingdings" panose="05000000000000000000" pitchFamily="2" charset="2"/>
              <a:buChar char="Ø"/>
            </a:pPr>
            <a:r>
              <a:rPr lang="en-US" dirty="0"/>
              <a:t>Importing the dataset</a:t>
            </a:r>
          </a:p>
          <a:p>
            <a:pPr>
              <a:buFont typeface="Wingdings" panose="05000000000000000000" pitchFamily="2" charset="2"/>
              <a:buChar char="Ø"/>
            </a:pPr>
            <a:r>
              <a:rPr lang="en-US" dirty="0"/>
              <a:t>Read and explore the data</a:t>
            </a:r>
          </a:p>
          <a:p>
            <a:pPr>
              <a:buFont typeface="Wingdings" panose="05000000000000000000" pitchFamily="2" charset="2"/>
              <a:buChar char="Ø"/>
            </a:pPr>
            <a:r>
              <a:rPr lang="en-US" dirty="0"/>
              <a:t>Data visualization</a:t>
            </a:r>
          </a:p>
          <a:p>
            <a:pPr>
              <a:buFont typeface="Wingdings" panose="05000000000000000000" pitchFamily="2" charset="2"/>
              <a:buChar char="Ø"/>
            </a:pPr>
            <a:r>
              <a:rPr lang="en-US" dirty="0"/>
              <a:t>Cleaning the analyzing the </a:t>
            </a:r>
            <a:r>
              <a:rPr lang="en-US" dirty="0" err="1"/>
              <a:t>datset</a:t>
            </a:r>
            <a:endParaRPr lang="en-US" dirty="0"/>
          </a:p>
          <a:p>
            <a:pPr>
              <a:buFont typeface="Wingdings" panose="05000000000000000000" pitchFamily="2" charset="2"/>
              <a:buChar char="Ø"/>
            </a:pPr>
            <a:r>
              <a:rPr lang="en-US" dirty="0"/>
              <a:t>Checking the null values</a:t>
            </a:r>
          </a:p>
        </p:txBody>
      </p:sp>
    </p:spTree>
    <p:extLst>
      <p:ext uri="{BB962C8B-B14F-4D97-AF65-F5344CB8AC3E}">
        <p14:creationId xmlns:p14="http://schemas.microsoft.com/office/powerpoint/2010/main" val="37284066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FB85D-98C7-4969-90BE-A1E6FBFDBC8F}"/>
              </a:ext>
            </a:extLst>
          </p:cNvPr>
          <p:cNvSpPr>
            <a:spLocks noGrp="1"/>
          </p:cNvSpPr>
          <p:nvPr>
            <p:ph type="title"/>
          </p:nvPr>
        </p:nvSpPr>
        <p:spPr/>
        <p:txBody>
          <a:bodyPr>
            <a:normAutofit fontScale="90000"/>
          </a:bodyPr>
          <a:lstStyle/>
          <a:p>
            <a:r>
              <a:rPr lang="en-US" dirty="0"/>
              <a:t>Importing the necessary libraries</a:t>
            </a:r>
          </a:p>
        </p:txBody>
      </p:sp>
      <p:pic>
        <p:nvPicPr>
          <p:cNvPr id="4" name="Content Placeholder 3">
            <a:extLst>
              <a:ext uri="{FF2B5EF4-FFF2-40B4-BE49-F238E27FC236}">
                <a16:creationId xmlns:a16="http://schemas.microsoft.com/office/drawing/2014/main" id="{DF6C17F9-83BE-4F05-99B2-9CEDED87A4C9}"/>
              </a:ext>
            </a:extLst>
          </p:cNvPr>
          <p:cNvPicPr>
            <a:picLocks noGrp="1" noChangeAspect="1"/>
          </p:cNvPicPr>
          <p:nvPr>
            <p:ph sz="quarter" idx="13"/>
          </p:nvPr>
        </p:nvPicPr>
        <p:blipFill rotWithShape="1">
          <a:blip r:embed="rId2"/>
          <a:srcRect l="23015" t="31077" r="4683" b="29073"/>
          <a:stretch/>
        </p:blipFill>
        <p:spPr>
          <a:xfrm>
            <a:off x="842683" y="1990165"/>
            <a:ext cx="9030854" cy="3030071"/>
          </a:xfrm>
          <a:prstGeom prst="rect">
            <a:avLst/>
          </a:prstGeom>
        </p:spPr>
      </p:pic>
    </p:spTree>
    <p:extLst>
      <p:ext uri="{BB962C8B-B14F-4D97-AF65-F5344CB8AC3E}">
        <p14:creationId xmlns:p14="http://schemas.microsoft.com/office/powerpoint/2010/main" val="188258644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D3FC4-5294-4465-B12E-1F0BD806755B}"/>
              </a:ext>
            </a:extLst>
          </p:cNvPr>
          <p:cNvSpPr>
            <a:spLocks noGrp="1"/>
          </p:cNvSpPr>
          <p:nvPr>
            <p:ph type="title"/>
          </p:nvPr>
        </p:nvSpPr>
        <p:spPr>
          <a:xfrm>
            <a:off x="685801" y="1"/>
            <a:ext cx="10396882" cy="1425386"/>
          </a:xfrm>
        </p:spPr>
        <p:txBody>
          <a:bodyPr/>
          <a:lstStyle/>
          <a:p>
            <a:r>
              <a:rPr lang="en-US" dirty="0"/>
              <a:t>Read and explore the data</a:t>
            </a:r>
          </a:p>
        </p:txBody>
      </p:sp>
      <p:pic>
        <p:nvPicPr>
          <p:cNvPr id="4" name="Content Placeholder 3">
            <a:extLst>
              <a:ext uri="{FF2B5EF4-FFF2-40B4-BE49-F238E27FC236}">
                <a16:creationId xmlns:a16="http://schemas.microsoft.com/office/drawing/2014/main" id="{426A82F5-C079-4458-AD41-A568B0E4E4B0}"/>
              </a:ext>
            </a:extLst>
          </p:cNvPr>
          <p:cNvPicPr>
            <a:picLocks noGrp="1" noChangeAspect="1"/>
          </p:cNvPicPr>
          <p:nvPr>
            <p:ph sz="quarter" idx="13"/>
          </p:nvPr>
        </p:nvPicPr>
        <p:blipFill rotWithShape="1">
          <a:blip r:embed="rId2"/>
          <a:srcRect l="21063" t="22553" r="49976" b="62827"/>
          <a:stretch/>
        </p:blipFill>
        <p:spPr>
          <a:xfrm>
            <a:off x="189043" y="1984160"/>
            <a:ext cx="3654988" cy="3377433"/>
          </a:xfrm>
          <a:prstGeom prst="rect">
            <a:avLst/>
          </a:prstGeom>
        </p:spPr>
      </p:pic>
      <p:pic>
        <p:nvPicPr>
          <p:cNvPr id="5" name="Picture 4">
            <a:extLst>
              <a:ext uri="{FF2B5EF4-FFF2-40B4-BE49-F238E27FC236}">
                <a16:creationId xmlns:a16="http://schemas.microsoft.com/office/drawing/2014/main" id="{032074C5-D3AC-45E8-9E55-521EB5DCF283}"/>
              </a:ext>
            </a:extLst>
          </p:cNvPr>
          <p:cNvPicPr>
            <a:picLocks noChangeAspect="1"/>
          </p:cNvPicPr>
          <p:nvPr/>
        </p:nvPicPr>
        <p:blipFill rotWithShape="1">
          <a:blip r:embed="rId2"/>
          <a:srcRect l="23235" t="34379" b="19739"/>
          <a:stretch/>
        </p:blipFill>
        <p:spPr>
          <a:xfrm>
            <a:off x="4172506" y="1984160"/>
            <a:ext cx="7288566" cy="3377433"/>
          </a:xfrm>
          <a:prstGeom prst="rect">
            <a:avLst/>
          </a:prstGeom>
        </p:spPr>
      </p:pic>
    </p:spTree>
    <p:extLst>
      <p:ext uri="{BB962C8B-B14F-4D97-AF65-F5344CB8AC3E}">
        <p14:creationId xmlns:p14="http://schemas.microsoft.com/office/powerpoint/2010/main" val="317473219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346492"/>
      </a:accent1>
      <a:accent2>
        <a:srgbClr val="6DA5D4"/>
      </a:accent2>
      <a:accent3>
        <a:srgbClr val="538C79"/>
      </a:accent3>
      <a:accent4>
        <a:srgbClr val="93B75D"/>
      </a:accent4>
      <a:accent5>
        <a:srgbClr val="DEB050"/>
      </a:accent5>
      <a:accent6>
        <a:srgbClr val="BB5354"/>
      </a:accent6>
      <a:hlink>
        <a:srgbClr val="3289DD"/>
      </a:hlink>
      <a:folHlink>
        <a:srgbClr val="859EB6"/>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E3530EC-BA5B-407C-9B36-00820F39551C}"/>
    </a:ext>
  </a:extLst>
</a:theme>
</file>

<file path=docProps/app.xml><?xml version="1.0" encoding="utf-8"?>
<Properties xmlns="http://schemas.openxmlformats.org/officeDocument/2006/extended-properties" xmlns:vt="http://schemas.openxmlformats.org/officeDocument/2006/docPropsVTypes">
  <Template>Main Event</Template>
  <TotalTime>2996</TotalTime>
  <Words>609</Words>
  <Application>Microsoft Office PowerPoint</Application>
  <PresentationFormat>Widescreen</PresentationFormat>
  <Paragraphs>57</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Impact</vt:lpstr>
      <vt:lpstr>Wingdings</vt:lpstr>
      <vt:lpstr>Main Event</vt:lpstr>
      <vt:lpstr>Titanic survival prediction</vt:lpstr>
      <vt:lpstr>                                             Problem Statement:</vt:lpstr>
      <vt:lpstr>                       Dataset Information </vt:lpstr>
      <vt:lpstr>PowerPoint Presentation</vt:lpstr>
      <vt:lpstr>PowerPoint Presentation</vt:lpstr>
      <vt:lpstr>PowerPoint Presentation</vt:lpstr>
      <vt:lpstr>Implementation </vt:lpstr>
      <vt:lpstr>Importing the necessary libraries</vt:lpstr>
      <vt:lpstr>Read and explore the data</vt:lpstr>
      <vt:lpstr>PowerPoint Presentation</vt:lpstr>
      <vt:lpstr>Exploratory Data Analysis</vt:lpstr>
      <vt:lpstr>              </vt:lpstr>
      <vt:lpstr>PowerPoint Presentation</vt:lpstr>
      <vt:lpstr>Numerical Attributes</vt:lpstr>
      <vt:lpstr>Data visualization</vt:lpstr>
      <vt:lpstr>Cleaning and analyzing the data</vt:lpstr>
      <vt:lpstr>Log transformation for uniform data distribution </vt:lpstr>
      <vt:lpstr> Correlation Matrix  </vt:lpstr>
      <vt:lpstr> Label Encoding </vt:lpstr>
      <vt:lpstr> Train-Test Split </vt:lpstr>
      <vt:lpstr>Input split</vt:lpstr>
      <vt:lpstr>PowerPoint Presentation</vt:lpstr>
      <vt:lpstr>Building the model</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 </cp:lastModifiedBy>
  <cp:revision>39</cp:revision>
  <dcterms:created xsi:type="dcterms:W3CDTF">2023-02-25T07:49:15Z</dcterms:created>
  <dcterms:modified xsi:type="dcterms:W3CDTF">2023-02-27T09:45:22Z</dcterms:modified>
</cp:coreProperties>
</file>